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57" r:id="rId3"/>
    <p:sldId id="259" r:id="rId4"/>
    <p:sldId id="265" r:id="rId5"/>
    <p:sldId id="266" r:id="rId6"/>
    <p:sldId id="260" r:id="rId7"/>
    <p:sldId id="267" r:id="rId8"/>
    <p:sldId id="284" r:id="rId9"/>
    <p:sldId id="285" r:id="rId10"/>
    <p:sldId id="286" r:id="rId11"/>
    <p:sldId id="268" r:id="rId12"/>
    <p:sldId id="269" r:id="rId13"/>
    <p:sldId id="296" r:id="rId14"/>
    <p:sldId id="261" r:id="rId15"/>
    <p:sldId id="270" r:id="rId16"/>
    <p:sldId id="271" r:id="rId17"/>
    <p:sldId id="272" r:id="rId18"/>
    <p:sldId id="287" r:id="rId19"/>
    <p:sldId id="288" r:id="rId20"/>
    <p:sldId id="289" r:id="rId21"/>
    <p:sldId id="262" r:id="rId22"/>
    <p:sldId id="274" r:id="rId23"/>
    <p:sldId id="321" r:id="rId24"/>
    <p:sldId id="330" r:id="rId25"/>
    <p:sldId id="322" r:id="rId26"/>
    <p:sldId id="297" r:id="rId27"/>
    <p:sldId id="323" r:id="rId28"/>
    <p:sldId id="324" r:id="rId29"/>
    <p:sldId id="298" r:id="rId30"/>
    <p:sldId id="275" r:id="rId31"/>
    <p:sldId id="276" r:id="rId32"/>
    <p:sldId id="303" r:id="rId33"/>
    <p:sldId id="332" r:id="rId34"/>
    <p:sldId id="277" r:id="rId35"/>
    <p:sldId id="306" r:id="rId36"/>
    <p:sldId id="304" r:id="rId37"/>
    <p:sldId id="318" r:id="rId38"/>
    <p:sldId id="325" r:id="rId39"/>
    <p:sldId id="326" r:id="rId40"/>
    <p:sldId id="305" r:id="rId41"/>
    <p:sldId id="328" r:id="rId42"/>
    <p:sldId id="329" r:id="rId43"/>
    <p:sldId id="263" r:id="rId44"/>
    <p:sldId id="279" r:id="rId45"/>
    <p:sldId id="291" r:id="rId46"/>
    <p:sldId id="333" r:id="rId47"/>
    <p:sldId id="335" r:id="rId48"/>
    <p:sldId id="334" r:id="rId49"/>
    <p:sldId id="264" r:id="rId50"/>
    <p:sldId id="294" r:id="rId51"/>
    <p:sldId id="295" r:id="rId52"/>
    <p:sldId id="319" r:id="rId53"/>
    <p:sldId id="339" r:id="rId54"/>
    <p:sldId id="282" r:id="rId55"/>
    <p:sldId id="338" r:id="rId56"/>
    <p:sldId id="278" r:id="rId57"/>
    <p:sldId id="310" r:id="rId58"/>
    <p:sldId id="331" r:id="rId59"/>
    <p:sldId id="290" r:id="rId60"/>
    <p:sldId id="292" r:id="rId61"/>
    <p:sldId id="293" r:id="rId62"/>
    <p:sldId id="281" r:id="rId63"/>
    <p:sldId id="314" r:id="rId64"/>
    <p:sldId id="315" r:id="rId65"/>
    <p:sldId id="283" r:id="rId66"/>
    <p:sldId id="316" r:id="rId67"/>
    <p:sldId id="317" r:id="rId68"/>
    <p:sldId id="273" r:id="rId69"/>
    <p:sldId id="299" r:id="rId70"/>
    <p:sldId id="307" r:id="rId71"/>
    <p:sldId id="308" r:id="rId72"/>
    <p:sldId id="309" r:id="rId73"/>
    <p:sldId id="300" r:id="rId74"/>
    <p:sldId id="301" r:id="rId75"/>
    <p:sldId id="30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6" autoAdjust="0"/>
    <p:restoredTop sz="72432" autoAdjust="0"/>
  </p:normalViewPr>
  <p:slideViewPr>
    <p:cSldViewPr snapToGrid="0">
      <p:cViewPr varScale="1">
        <p:scale>
          <a:sx n="53" d="100"/>
          <a:sy n="53" d="100"/>
        </p:scale>
        <p:origin x="15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t>2018/1/28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t>‹#›</a:t>
            </a:fld>
            <a:endParaRPr lang="zh-CN" altLang="en-US"/>
          </a:p>
        </p:txBody>
      </p:sp>
    </p:spTree>
    <p:extLst>
      <p:ext uri="{BB962C8B-B14F-4D97-AF65-F5344CB8AC3E}">
        <p14:creationId xmlns:p14="http://schemas.microsoft.com/office/powerpoint/2010/main" val="166390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7</a:t>
            </a:fld>
            <a:endParaRPr lang="zh-CN" altLang="en-US"/>
          </a:p>
        </p:txBody>
      </p:sp>
    </p:spTree>
    <p:extLst>
      <p:ext uri="{BB962C8B-B14F-4D97-AF65-F5344CB8AC3E}">
        <p14:creationId xmlns:p14="http://schemas.microsoft.com/office/powerpoint/2010/main" val="1604424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18</a:t>
            </a:fld>
            <a:endParaRPr lang="zh-CN" altLang="en-US"/>
          </a:p>
        </p:txBody>
      </p:sp>
    </p:spTree>
    <p:extLst>
      <p:ext uri="{BB962C8B-B14F-4D97-AF65-F5344CB8AC3E}">
        <p14:creationId xmlns:p14="http://schemas.microsoft.com/office/powerpoint/2010/main" val="2623768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19</a:t>
            </a:fld>
            <a:endParaRPr lang="zh-CN" altLang="en-US"/>
          </a:p>
        </p:txBody>
      </p:sp>
    </p:spTree>
    <p:extLst>
      <p:ext uri="{BB962C8B-B14F-4D97-AF65-F5344CB8AC3E}">
        <p14:creationId xmlns:p14="http://schemas.microsoft.com/office/powerpoint/2010/main" val="2332529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20</a:t>
            </a:fld>
            <a:endParaRPr lang="zh-CN" altLang="en-US"/>
          </a:p>
        </p:txBody>
      </p:sp>
    </p:spTree>
    <p:extLst>
      <p:ext uri="{BB962C8B-B14F-4D97-AF65-F5344CB8AC3E}">
        <p14:creationId xmlns:p14="http://schemas.microsoft.com/office/powerpoint/2010/main" val="391843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22</a:t>
            </a:fld>
            <a:endParaRPr lang="zh-CN" altLang="en-US"/>
          </a:p>
        </p:txBody>
      </p:sp>
    </p:spTree>
    <p:extLst>
      <p:ext uri="{BB962C8B-B14F-4D97-AF65-F5344CB8AC3E}">
        <p14:creationId xmlns:p14="http://schemas.microsoft.com/office/powerpoint/2010/main" val="2727079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25</a:t>
            </a:fld>
            <a:endParaRPr lang="zh-CN" altLang="en-US"/>
          </a:p>
        </p:txBody>
      </p:sp>
    </p:spTree>
    <p:extLst>
      <p:ext uri="{BB962C8B-B14F-4D97-AF65-F5344CB8AC3E}">
        <p14:creationId xmlns:p14="http://schemas.microsoft.com/office/powerpoint/2010/main" val="2536136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30</a:t>
            </a:fld>
            <a:endParaRPr lang="zh-CN" altLang="en-US"/>
          </a:p>
        </p:txBody>
      </p:sp>
    </p:spTree>
    <p:extLst>
      <p:ext uri="{BB962C8B-B14F-4D97-AF65-F5344CB8AC3E}">
        <p14:creationId xmlns:p14="http://schemas.microsoft.com/office/powerpoint/2010/main" val="3013976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31</a:t>
            </a:fld>
            <a:endParaRPr lang="zh-CN" altLang="en-US"/>
          </a:p>
        </p:txBody>
      </p:sp>
    </p:spTree>
    <p:extLst>
      <p:ext uri="{BB962C8B-B14F-4D97-AF65-F5344CB8AC3E}">
        <p14:creationId xmlns:p14="http://schemas.microsoft.com/office/powerpoint/2010/main" val="257594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32</a:t>
            </a:fld>
            <a:endParaRPr lang="zh-CN" altLang="en-US"/>
          </a:p>
        </p:txBody>
      </p:sp>
    </p:spTree>
    <p:extLst>
      <p:ext uri="{BB962C8B-B14F-4D97-AF65-F5344CB8AC3E}">
        <p14:creationId xmlns:p14="http://schemas.microsoft.com/office/powerpoint/2010/main" val="595011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33</a:t>
            </a:fld>
            <a:endParaRPr lang="zh-CN" altLang="en-US"/>
          </a:p>
        </p:txBody>
      </p:sp>
    </p:spTree>
    <p:extLst>
      <p:ext uri="{BB962C8B-B14F-4D97-AF65-F5344CB8AC3E}">
        <p14:creationId xmlns:p14="http://schemas.microsoft.com/office/powerpoint/2010/main" val="3752731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34</a:t>
            </a:fld>
            <a:endParaRPr lang="zh-CN" altLang="en-US"/>
          </a:p>
        </p:txBody>
      </p:sp>
    </p:spTree>
    <p:extLst>
      <p:ext uri="{BB962C8B-B14F-4D97-AF65-F5344CB8AC3E}">
        <p14:creationId xmlns:p14="http://schemas.microsoft.com/office/powerpoint/2010/main" val="259846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ユーザーがまだ見てない映画に対して好きかどうかを推測するために、</a:t>
            </a:r>
            <a:r>
              <a:rPr lang="en-US" altLang="ja-JP" dirty="0"/>
              <a:t>SVD</a:t>
            </a:r>
            <a:r>
              <a:rPr lang="ja-JP" altLang="en-US" dirty="0"/>
              <a:t>で予測します。</a:t>
            </a:r>
            <a:endParaRPr lang="en-US" altLang="ja-JP" dirty="0"/>
          </a:p>
          <a:p>
            <a:r>
              <a:rPr lang="ja-JP" altLang="en-US" dirty="0"/>
              <a:t>方法は、数値計算で誤差小さいマトリックス</a:t>
            </a:r>
            <a:r>
              <a:rPr lang="en-US" altLang="ja-JP" dirty="0"/>
              <a:t>U</a:t>
            </a:r>
            <a:r>
              <a:rPr lang="ja-JP" altLang="en-US" dirty="0"/>
              <a:t>掛ける</a:t>
            </a:r>
            <a:r>
              <a:rPr lang="en-US" altLang="ja-JP" dirty="0"/>
              <a:t>V</a:t>
            </a:r>
            <a:r>
              <a:rPr lang="ja-JP" altLang="en-US" dirty="0"/>
              <a:t>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9</a:t>
            </a:fld>
            <a:endParaRPr lang="zh-CN" altLang="en-US"/>
          </a:p>
        </p:txBody>
      </p:sp>
    </p:spTree>
    <p:extLst>
      <p:ext uri="{BB962C8B-B14F-4D97-AF65-F5344CB8AC3E}">
        <p14:creationId xmlns:p14="http://schemas.microsoft.com/office/powerpoint/2010/main" val="214332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35</a:t>
            </a:fld>
            <a:endParaRPr lang="zh-CN" altLang="en-US"/>
          </a:p>
        </p:txBody>
      </p:sp>
    </p:spTree>
    <p:extLst>
      <p:ext uri="{BB962C8B-B14F-4D97-AF65-F5344CB8AC3E}">
        <p14:creationId xmlns:p14="http://schemas.microsoft.com/office/powerpoint/2010/main" val="3934019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36</a:t>
            </a:fld>
            <a:endParaRPr lang="zh-CN" altLang="en-US"/>
          </a:p>
        </p:txBody>
      </p:sp>
    </p:spTree>
    <p:extLst>
      <p:ext uri="{BB962C8B-B14F-4D97-AF65-F5344CB8AC3E}">
        <p14:creationId xmlns:p14="http://schemas.microsoft.com/office/powerpoint/2010/main" val="3892827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“The Earth Mover's Distance”, </a:t>
            </a:r>
            <a:r>
              <a:rPr lang="en-US" altLang="zh-CN" sz="1200" b="0" i="0" kern="1200" dirty="0">
                <a:solidFill>
                  <a:schemeClr val="tx1"/>
                </a:solidFill>
                <a:effectLst/>
                <a:latin typeface="+mn-lt"/>
                <a:ea typeface="+mn-ea"/>
                <a:cs typeface="+mn-cs"/>
              </a:rPr>
              <a:t>a method to evaluate dissimilarity between two multi-dimensional distributions in some feature space .</a:t>
            </a:r>
            <a:r>
              <a:rPr lang="en-US" altLang="zh-CN" dirty="0"/>
              <a:t> http://homepages.inf.ed.ac.uk/rbf/CVonline/LOCAL_COPIES/RUBNER/emd.htm</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37</a:t>
            </a:fld>
            <a:endParaRPr lang="zh-CN" altLang="en-US"/>
          </a:p>
        </p:txBody>
      </p:sp>
    </p:spTree>
    <p:extLst>
      <p:ext uri="{BB962C8B-B14F-4D97-AF65-F5344CB8AC3E}">
        <p14:creationId xmlns:p14="http://schemas.microsoft.com/office/powerpoint/2010/main" val="3643921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54</a:t>
            </a:fld>
            <a:endParaRPr lang="zh-CN" altLang="en-US"/>
          </a:p>
        </p:txBody>
      </p:sp>
    </p:spTree>
    <p:extLst>
      <p:ext uri="{BB962C8B-B14F-4D97-AF65-F5344CB8AC3E}">
        <p14:creationId xmlns:p14="http://schemas.microsoft.com/office/powerpoint/2010/main" val="1885614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67</a:t>
            </a:fld>
            <a:endParaRPr lang="zh-CN" altLang="en-US"/>
          </a:p>
        </p:txBody>
      </p:sp>
    </p:spTree>
    <p:extLst>
      <p:ext uri="{BB962C8B-B14F-4D97-AF65-F5344CB8AC3E}">
        <p14:creationId xmlns:p14="http://schemas.microsoft.com/office/powerpoint/2010/main" val="132423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69</a:t>
            </a:fld>
            <a:endParaRPr lang="zh-CN" altLang="en-US"/>
          </a:p>
        </p:txBody>
      </p:sp>
    </p:spTree>
    <p:extLst>
      <p:ext uri="{BB962C8B-B14F-4D97-AF65-F5344CB8AC3E}">
        <p14:creationId xmlns:p14="http://schemas.microsoft.com/office/powerpoint/2010/main" val="977340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10</a:t>
            </a:fld>
            <a:endParaRPr lang="zh-CN" altLang="en-US"/>
          </a:p>
        </p:txBody>
      </p:sp>
    </p:spTree>
    <p:extLst>
      <p:ext uri="{BB962C8B-B14F-4D97-AF65-F5344CB8AC3E}">
        <p14:creationId xmlns:p14="http://schemas.microsoft.com/office/powerpoint/2010/main" val="126355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11</a:t>
            </a:fld>
            <a:endParaRPr lang="zh-CN" altLang="en-US"/>
          </a:p>
        </p:txBody>
      </p:sp>
    </p:spTree>
    <p:extLst>
      <p:ext uri="{BB962C8B-B14F-4D97-AF65-F5344CB8AC3E}">
        <p14:creationId xmlns:p14="http://schemas.microsoft.com/office/powerpoint/2010/main" val="883114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12</a:t>
            </a:fld>
            <a:endParaRPr lang="zh-CN" altLang="en-US"/>
          </a:p>
        </p:txBody>
      </p:sp>
    </p:spTree>
    <p:extLst>
      <p:ext uri="{BB962C8B-B14F-4D97-AF65-F5344CB8AC3E}">
        <p14:creationId xmlns:p14="http://schemas.microsoft.com/office/powerpoint/2010/main" val="268388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13</a:t>
            </a:fld>
            <a:endParaRPr lang="zh-CN" altLang="en-US"/>
          </a:p>
        </p:txBody>
      </p:sp>
    </p:spTree>
    <p:extLst>
      <p:ext uri="{BB962C8B-B14F-4D97-AF65-F5344CB8AC3E}">
        <p14:creationId xmlns:p14="http://schemas.microsoft.com/office/powerpoint/2010/main" val="2463145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15</a:t>
            </a:fld>
            <a:endParaRPr lang="zh-CN" altLang="en-US"/>
          </a:p>
        </p:txBody>
      </p:sp>
    </p:spTree>
    <p:extLst>
      <p:ext uri="{BB962C8B-B14F-4D97-AF65-F5344CB8AC3E}">
        <p14:creationId xmlns:p14="http://schemas.microsoft.com/office/powerpoint/2010/main" val="116401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16</a:t>
            </a:fld>
            <a:endParaRPr lang="zh-CN" altLang="en-US"/>
          </a:p>
        </p:txBody>
      </p:sp>
    </p:spTree>
    <p:extLst>
      <p:ext uri="{BB962C8B-B14F-4D97-AF65-F5344CB8AC3E}">
        <p14:creationId xmlns:p14="http://schemas.microsoft.com/office/powerpoint/2010/main" val="239055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（参照</a:t>
            </a:r>
            <a:r>
              <a:rPr lang="en-US" altLang="ja-JP" dirty="0"/>
              <a:t>2018-01-04</a:t>
            </a:r>
            <a:r>
              <a:rPr lang="ja-JP" altLang="en-US" dirty="0"/>
              <a:t>）</a:t>
            </a:r>
            <a:endParaRPr lang="en-US" altLang="ja-JP" dirty="0"/>
          </a:p>
          <a:p>
            <a:endParaRPr lang="en-US" altLang="ja-JP" dirty="0"/>
          </a:p>
          <a:p>
            <a:r>
              <a:rPr lang="ja-JP" altLang="en-US" dirty="0"/>
              <a:t>カラーベースフィルタで、</a:t>
            </a:r>
            <a:r>
              <a:rPr lang="en-US" altLang="ja-JP" dirty="0"/>
              <a:t>Munsell</a:t>
            </a:r>
            <a:r>
              <a:rPr lang="ja-JP" altLang="en-US" dirty="0"/>
              <a:t> </a:t>
            </a:r>
            <a:r>
              <a:rPr lang="en-US" altLang="ja-JP" dirty="0"/>
              <a:t>Color Chips</a:t>
            </a:r>
            <a:r>
              <a:rPr lang="ja-JP" altLang="en-US" dirty="0"/>
              <a:t>を利用して色集合と色集合の類似度を計算します。</a:t>
            </a:r>
            <a:endParaRPr lang="en-US" altLang="ja-JP" dirty="0"/>
          </a:p>
          <a:p>
            <a:r>
              <a:rPr lang="en-US" altLang="ja-JP" dirty="0"/>
              <a:t>WCS</a:t>
            </a:r>
            <a:r>
              <a:rPr lang="ja-JP" altLang="en-US" dirty="0"/>
              <a:t>プロジェクトで色と言語を無関係性を研究して、</a:t>
            </a:r>
            <a:r>
              <a:rPr lang="en-US" altLang="ja-JP" dirty="0"/>
              <a:t>Munsell Color Chips</a:t>
            </a:r>
            <a:r>
              <a:rPr lang="ja-JP" altLang="en-US" dirty="0"/>
              <a:t>を作りました。</a:t>
            </a:r>
            <a:endParaRPr lang="en-US" altLang="ja-JP" dirty="0"/>
          </a:p>
          <a:p>
            <a:r>
              <a:rPr lang="en-US" altLang="ja-JP" dirty="0"/>
              <a:t>Munsell Color Chips</a:t>
            </a:r>
            <a:r>
              <a:rPr lang="ja-JP" altLang="en-US" dirty="0"/>
              <a:t>の各</a:t>
            </a:r>
            <a:r>
              <a:rPr lang="en-US" altLang="ja-JP" dirty="0"/>
              <a:t>Chip</a:t>
            </a:r>
            <a:r>
              <a:rPr lang="ja-JP" altLang="en-US" dirty="0"/>
              <a:t>の色は相応に</a:t>
            </a:r>
            <a:r>
              <a:rPr lang="en-US" altLang="ja-JP" dirty="0"/>
              <a:t>Lab</a:t>
            </a:r>
            <a:r>
              <a:rPr lang="ja-JP" altLang="en-US" dirty="0"/>
              <a:t>色データがあります。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17</a:t>
            </a:fld>
            <a:endParaRPr lang="zh-CN" altLang="en-US"/>
          </a:p>
        </p:txBody>
      </p:sp>
    </p:spTree>
    <p:extLst>
      <p:ext uri="{BB962C8B-B14F-4D97-AF65-F5344CB8AC3E}">
        <p14:creationId xmlns:p14="http://schemas.microsoft.com/office/powerpoint/2010/main" val="81505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43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11553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796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66395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1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272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53717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4874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347689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D3EDA8-86F1-4F26-A7D3-6BC8B6224ADF}" type="datetimeFigureOut">
              <a:rPr lang="zh-CN" altLang="en-US" smtClean="0"/>
              <a:t>2018/1/28</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0436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470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9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0.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g"/></Relationships>
</file>

<file path=ppt/slides/_rels/slide6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g"/></Relationships>
</file>

<file path=ppt/slides/_rels/slide6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g"/></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 Id="rId5" Type="http://schemas.openxmlformats.org/officeDocument/2006/relationships/image" Target="../media/image77.jpg"/><Relationship Id="rId4" Type="http://schemas.openxmlformats.org/officeDocument/2006/relationships/image" Target="../media/image76.jpg"/></Relationships>
</file>

<file path=ppt/slides/_rels/slide6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 Id="rId5" Type="http://schemas.openxmlformats.org/officeDocument/2006/relationships/image" Target="../media/image77.jpg"/><Relationship Id="rId4" Type="http://schemas.openxmlformats.org/officeDocument/2006/relationships/image" Target="../media/image76.jpg"/></Relationships>
</file>

<file path=ppt/slides/_rels/slide6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367FB-2A60-47CC-8458-B645B1DF18B9}"/>
              </a:ext>
            </a:extLst>
          </p:cNvPr>
          <p:cNvSpPr>
            <a:spLocks noGrp="1"/>
          </p:cNvSpPr>
          <p:nvPr>
            <p:ph type="ctrTitle"/>
          </p:nvPr>
        </p:nvSpPr>
        <p:spPr>
          <a:xfrm>
            <a:off x="5652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a:extLst>
              <a:ext uri="{FF2B5EF4-FFF2-40B4-BE49-F238E27FC236}">
                <a16:creationId xmlns:a16="http://schemas.microsoft.com/office/drawing/2014/main" id="{9304C8A1-E092-4CA1-8D2B-7F53312ECAE2}"/>
              </a:ext>
            </a:extLst>
          </p:cNvPr>
          <p:cNvSpPr>
            <a:spLocks noGrp="1"/>
          </p:cNvSpPr>
          <p:nvPr>
            <p:ph type="subTitle" idx="1"/>
          </p:nvPr>
        </p:nvSpPr>
        <p:spPr>
          <a:xfrm>
            <a:off x="10972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p>
          <a:p>
            <a:pPr algn="r"/>
            <a:r>
              <a:rPr lang="ja-JP" altLang="en-US" sz="2800" dirty="0"/>
              <a:t>指導教官　蔡東生</a:t>
            </a:r>
            <a:endParaRPr lang="zh-CN" altLang="en-US" sz="2800" dirty="0"/>
          </a:p>
        </p:txBody>
      </p:sp>
    </p:spTree>
    <p:extLst>
      <p:ext uri="{BB962C8B-B14F-4D97-AF65-F5344CB8AC3E}">
        <p14:creationId xmlns:p14="http://schemas.microsoft.com/office/powerpoint/2010/main" val="4220386798"/>
      </p:ext>
    </p:extLst>
  </p:cSld>
  <p:clrMapOvr>
    <a:masterClrMapping/>
  </p:clrMapOvr>
  <mc:AlternateContent xmlns:mc="http://schemas.openxmlformats.org/markup-compatibility/2006" xmlns:p14="http://schemas.microsoft.com/office/powerpoint/2010/main">
    <mc:Choice Requires="p14">
      <p:transition spd="slow" p14:dur="2000" advTm="17884"/>
    </mc:Choice>
    <mc:Fallback xmlns="">
      <p:transition spd="slow" advTm="1788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a:extLst>
              <a:ext uri="{FF2B5EF4-FFF2-40B4-BE49-F238E27FC236}">
                <a16:creationId xmlns:a16="http://schemas.microsoft.com/office/drawing/2014/main" id="{19D42638-6DE4-485C-AC30-CF086DBD3E4D}"/>
              </a:ext>
            </a:extLst>
          </p:cNvPr>
          <p:cNvPicPr>
            <a:picLocks noChangeAspect="1"/>
          </p:cNvPicPr>
          <p:nvPr/>
        </p:nvPicPr>
        <p:blipFill>
          <a:blip r:embed="rId3"/>
          <a:stretch>
            <a:fillRect/>
          </a:stretch>
        </p:blipFill>
        <p:spPr>
          <a:xfrm>
            <a:off x="6281691" y="2731626"/>
            <a:ext cx="5824420" cy="3505694"/>
          </a:xfrm>
          <a:prstGeom prst="rect">
            <a:avLst/>
          </a:prstGeom>
        </p:spPr>
      </p:pic>
      <p:sp>
        <p:nvSpPr>
          <p:cNvPr id="5" name="内容占位符 2">
            <a:extLst>
              <a:ext uri="{FF2B5EF4-FFF2-40B4-BE49-F238E27FC236}">
                <a16:creationId xmlns:a16="http://schemas.microsoft.com/office/drawing/2014/main" id="{ED0FEA96-3687-4EBC-B0AB-8DC5BB5B941C}"/>
              </a:ext>
            </a:extLst>
          </p:cNvPr>
          <p:cNvSpPr>
            <a:spLocks noGrp="1"/>
          </p:cNvSpPr>
          <p:nvPr>
            <p:ph idx="1"/>
          </p:nvPr>
        </p:nvSpPr>
        <p:spPr>
          <a:xfrm>
            <a:off x="10972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a:t>
            </a:r>
            <a:endParaRPr lang="en-US" altLang="ja-JP" sz="2200" dirty="0"/>
          </a:p>
          <a:p>
            <a:pPr lvl="2">
              <a:buFont typeface="Wingdings" panose="05000000000000000000" pitchFamily="2" charset="2"/>
              <a:buChar char="l"/>
            </a:pPr>
            <a:r>
              <a:rPr lang="ja-JP" altLang="en-US" sz="2200" dirty="0"/>
              <a:t>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可視層：評価データ</a:t>
            </a:r>
            <a:endParaRPr lang="en-US" altLang="ja-JP" sz="2200" dirty="0"/>
          </a:p>
          <a:p>
            <a:pPr lvl="2">
              <a:buFont typeface="Wingdings" panose="05000000000000000000" pitchFamily="2" charset="2"/>
              <a:buChar char="l"/>
            </a:pPr>
            <a:r>
              <a:rPr lang="ja-JP" altLang="en-US" sz="2200" dirty="0"/>
              <a:t>隠れ層：映画属性</a:t>
            </a:r>
            <a:endParaRPr lang="en-US" altLang="ja-JP" sz="2200" dirty="0"/>
          </a:p>
          <a:p>
            <a:pPr lvl="2">
              <a:buFont typeface="Wingdings" panose="05000000000000000000" pitchFamily="2" charset="2"/>
              <a:buChar char="l"/>
            </a:pPr>
            <a:r>
              <a:rPr lang="ja-JP" altLang="en-US" sz="2200" dirty="0"/>
              <a:t>気になる映画のタイプを推測</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533531315"/>
      </p:ext>
    </p:extLst>
  </p:cSld>
  <p:clrMapOvr>
    <a:masterClrMapping/>
  </p:clrMapOvr>
  <mc:AlternateContent xmlns:mc="http://schemas.openxmlformats.org/markup-compatibility/2006" xmlns:p14="http://schemas.microsoft.com/office/powerpoint/2010/main">
    <mc:Choice Requires="p14">
      <p:transition spd="slow" p14:dur="2000" advTm="69556"/>
    </mc:Choice>
    <mc:Fallback xmlns="">
      <p:transition spd="slow" advTm="695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a:extLst>
              <a:ext uri="{FF2B5EF4-FFF2-40B4-BE49-F238E27FC236}">
                <a16:creationId xmlns:a16="http://schemas.microsoft.com/office/drawing/2014/main" id="{9C0F6547-8BA5-445A-BBA9-27F7DFBFFF23}"/>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lvl="2">
              <a:buFont typeface="Wingdings" panose="05000000000000000000" pitchFamily="2" charset="2"/>
              <a:buChar char="l"/>
            </a:pPr>
            <a:r>
              <a:rPr lang="ja-JP" altLang="en-US" sz="2400" dirty="0"/>
              <a:t>風鈴の音を聞くと、まるで気温も下がった</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
        <p:nvSpPr>
          <p:cNvPr id="3" name="文本框 2">
            <a:extLst>
              <a:ext uri="{FF2B5EF4-FFF2-40B4-BE49-F238E27FC236}">
                <a16:creationId xmlns:a16="http://schemas.microsoft.com/office/drawing/2014/main" id="{79AC21DA-33E3-4517-82F7-5B708D06CC08}"/>
              </a:ext>
            </a:extLst>
          </p:cNvPr>
          <p:cNvSpPr txBox="1"/>
          <p:nvPr/>
        </p:nvSpPr>
        <p:spPr>
          <a:xfrm>
            <a:off x="0" y="6386731"/>
            <a:ext cx="10286342" cy="369332"/>
          </a:xfrm>
          <a:prstGeom prst="rect">
            <a:avLst/>
          </a:prstGeom>
          <a:noFill/>
        </p:spPr>
        <p:txBody>
          <a:bodyPr wrap="none" rtlCol="0">
            <a:spAutoFit/>
          </a:bodyPr>
          <a:lstStyle/>
          <a:p>
            <a:r>
              <a:rPr lang="ja-JP" altLang="en-US" dirty="0"/>
              <a:t>蔡 東生</a:t>
            </a:r>
            <a:r>
              <a:rPr lang="en-US" altLang="ja-JP" dirty="0"/>
              <a:t>,</a:t>
            </a:r>
            <a:r>
              <a:rPr lang="ja-JP" altLang="en-US" dirty="0"/>
              <a:t>丁 策立：情報処理学会研究報告</a:t>
            </a:r>
            <a:r>
              <a:rPr lang="en-US" altLang="ja-JP" dirty="0"/>
              <a:t>. </a:t>
            </a:r>
            <a:r>
              <a:rPr lang="ja-JP" altLang="en-US" dirty="0"/>
              <a:t>グラフィクスと</a:t>
            </a:r>
            <a:r>
              <a:rPr lang="en-US" altLang="ja-JP" dirty="0"/>
              <a:t>CAD</a:t>
            </a:r>
            <a:r>
              <a:rPr lang="ja-JP" altLang="en-US" dirty="0"/>
              <a:t>研究会報告</a:t>
            </a:r>
            <a:r>
              <a:rPr lang="en-US" altLang="ja-JP" dirty="0"/>
              <a:t>/2013-CG-150(4)/pp.1-8, 2013-02</a:t>
            </a:r>
          </a:p>
        </p:txBody>
      </p:sp>
    </p:spTree>
    <p:extLst>
      <p:ext uri="{BB962C8B-B14F-4D97-AF65-F5344CB8AC3E}">
        <p14:creationId xmlns:p14="http://schemas.microsoft.com/office/powerpoint/2010/main" val="1276614903"/>
      </p:ext>
    </p:extLst>
  </p:cSld>
  <p:clrMapOvr>
    <a:masterClrMapping/>
  </p:clrMapOvr>
  <mc:AlternateContent xmlns:mc="http://schemas.openxmlformats.org/markup-compatibility/2006" xmlns:p14="http://schemas.microsoft.com/office/powerpoint/2010/main">
    <mc:Choice Requires="p14">
      <p:transition spd="slow" p14:dur="2000" advTm="39480"/>
    </mc:Choice>
    <mc:Fallback xmlns="">
      <p:transition spd="slow" advTm="394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9AD45-6E90-45A2-BE97-BE04BCC283FF}"/>
              </a:ext>
            </a:extLst>
          </p:cNvPr>
          <p:cNvSpPr>
            <a:spLocks noGrp="1"/>
          </p:cNvSpPr>
          <p:nvPr>
            <p:ph type="title"/>
          </p:nvPr>
        </p:nvSpPr>
        <p:spPr>
          <a:xfrm>
            <a:off x="1097280" y="143538"/>
            <a:ext cx="10866646" cy="1591184"/>
          </a:xfrm>
          <a:noFill/>
        </p:spPr>
        <p:txBody>
          <a:bodyPr/>
          <a:lstStyle/>
          <a:p>
            <a:r>
              <a:rPr lang="ja-JP" altLang="en-US" dirty="0"/>
              <a:t>調性格と色聴共感覚</a:t>
            </a:r>
            <a:endParaRPr lang="zh-CN" altLang="en-US" dirty="0"/>
          </a:p>
        </p:txBody>
      </p:sp>
      <p:sp>
        <p:nvSpPr>
          <p:cNvPr id="6" name="内容占位符 2">
            <a:extLst>
              <a:ext uri="{FF2B5EF4-FFF2-40B4-BE49-F238E27FC236}">
                <a16:creationId xmlns:a16="http://schemas.microsoft.com/office/drawing/2014/main" id="{F358E234-B898-4CBE-A1B5-81FEBA747E94}"/>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音を聞くと色が見える、共感覚の現象</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a:extLst>
              <a:ext uri="{FF2B5EF4-FFF2-40B4-BE49-F238E27FC236}">
                <a16:creationId xmlns:a16="http://schemas.microsoft.com/office/drawing/2014/main" id="{2901809E-2A84-4BEE-96D5-778902F33C3F}"/>
              </a:ext>
            </a:extLst>
          </p:cNvPr>
          <p:cNvPicPr>
            <a:picLocks noChangeAspect="1"/>
          </p:cNvPicPr>
          <p:nvPr/>
        </p:nvPicPr>
        <p:blipFill>
          <a:blip r:embed="rId3"/>
          <a:stretch>
            <a:fillRect/>
          </a:stretch>
        </p:blipFill>
        <p:spPr>
          <a:xfrm>
            <a:off x="6970542" y="1623709"/>
            <a:ext cx="4772393" cy="2249731"/>
          </a:xfrm>
          <a:prstGeom prst="rect">
            <a:avLst/>
          </a:prstGeom>
        </p:spPr>
      </p:pic>
      <p:pic>
        <p:nvPicPr>
          <p:cNvPr id="3" name="图片 2">
            <a:extLst>
              <a:ext uri="{FF2B5EF4-FFF2-40B4-BE49-F238E27FC236}">
                <a16:creationId xmlns:a16="http://schemas.microsoft.com/office/drawing/2014/main" id="{90DBC711-299A-43E5-B8C5-B6A9E39B76A8}"/>
              </a:ext>
            </a:extLst>
          </p:cNvPr>
          <p:cNvPicPr>
            <a:picLocks noChangeAspect="1"/>
          </p:cNvPicPr>
          <p:nvPr/>
        </p:nvPicPr>
        <p:blipFill>
          <a:blip r:embed="rId4"/>
          <a:stretch>
            <a:fillRect/>
          </a:stretch>
        </p:blipFill>
        <p:spPr>
          <a:xfrm>
            <a:off x="6970542" y="4435972"/>
            <a:ext cx="4100512" cy="1826661"/>
          </a:xfrm>
          <a:prstGeom prst="rect">
            <a:avLst/>
          </a:prstGeom>
        </p:spPr>
      </p:pic>
      <p:sp>
        <p:nvSpPr>
          <p:cNvPr id="4" name="文本框 3">
            <a:extLst>
              <a:ext uri="{FF2B5EF4-FFF2-40B4-BE49-F238E27FC236}">
                <a16:creationId xmlns:a16="http://schemas.microsoft.com/office/drawing/2014/main" id="{1DABA713-D9F7-4439-9890-71AF3955751C}"/>
              </a:ext>
            </a:extLst>
          </p:cNvPr>
          <p:cNvSpPr txBox="1"/>
          <p:nvPr/>
        </p:nvSpPr>
        <p:spPr>
          <a:xfrm>
            <a:off x="356198" y="6211669"/>
            <a:ext cx="10714856" cy="646331"/>
          </a:xfrm>
          <a:prstGeom prst="rect">
            <a:avLst/>
          </a:prstGeom>
          <a:noFill/>
        </p:spPr>
        <p:txBody>
          <a:bodyPr wrap="none" rtlCol="0">
            <a:spAutoFit/>
          </a:bodyPr>
          <a:lstStyle/>
          <a:p>
            <a:r>
              <a:rPr lang="ja-JP" altLang="en-US" dirty="0"/>
              <a:t>長田典子</a:t>
            </a:r>
            <a:r>
              <a:rPr lang="en-US" altLang="ja-JP" dirty="0"/>
              <a:t>,</a:t>
            </a:r>
            <a:r>
              <a:rPr lang="ja-JP" altLang="en-US" dirty="0"/>
              <a:t>岩井大輔</a:t>
            </a:r>
            <a:r>
              <a:rPr lang="en-US" altLang="ja-JP" dirty="0"/>
              <a:t>,</a:t>
            </a:r>
            <a:r>
              <a:rPr lang="ja-JP" altLang="en-US" dirty="0"/>
              <a:t>津田学</a:t>
            </a:r>
            <a:r>
              <a:rPr lang="en-US" altLang="ja-JP" dirty="0"/>
              <a:t>,</a:t>
            </a:r>
            <a:r>
              <a:rPr lang="ja-JP" altLang="en-US" dirty="0"/>
              <a:t>和氣早苗</a:t>
            </a:r>
            <a:r>
              <a:rPr lang="en-US" altLang="ja-JP" dirty="0"/>
              <a:t>,</a:t>
            </a:r>
            <a:r>
              <a:rPr lang="ja-JP" altLang="en-US" dirty="0"/>
              <a:t>井口征士：音と色のノンバーバルマッピング</a:t>
            </a:r>
          </a:p>
          <a:p>
            <a:r>
              <a:rPr lang="en-US" altLang="ja-JP" dirty="0"/>
              <a:t>―</a:t>
            </a:r>
            <a:r>
              <a:rPr lang="ja-JP" altLang="en-US" dirty="0"/>
              <a:t>色聴保持者のマッピングルール抽出とその応用</a:t>
            </a:r>
            <a:r>
              <a:rPr lang="en-US" altLang="ja-JP" dirty="0"/>
              <a:t>―, </a:t>
            </a:r>
            <a:r>
              <a:rPr lang="ja-JP" altLang="en-US" dirty="0"/>
              <a:t>電子情報通信学会論文誌</a:t>
            </a:r>
            <a:r>
              <a:rPr lang="en-US" altLang="ja-JP" dirty="0"/>
              <a:t>A, J86-A (11),1219-1230(2003)</a:t>
            </a:r>
            <a:endParaRPr lang="zh-CN" altLang="en-US" dirty="0"/>
          </a:p>
        </p:txBody>
      </p:sp>
    </p:spTree>
    <p:extLst>
      <p:ext uri="{BB962C8B-B14F-4D97-AF65-F5344CB8AC3E}">
        <p14:creationId xmlns:p14="http://schemas.microsoft.com/office/powerpoint/2010/main" val="1606586268"/>
      </p:ext>
    </p:extLst>
  </p:cSld>
  <p:clrMapOvr>
    <a:masterClrMapping/>
  </p:clrMapOvr>
  <mc:AlternateContent xmlns:mc="http://schemas.openxmlformats.org/markup-compatibility/2006" xmlns:p14="http://schemas.microsoft.com/office/powerpoint/2010/main">
    <mc:Choice Requires="p14">
      <p:transition spd="slow" p14:dur="2000" advTm="82672"/>
    </mc:Choice>
    <mc:Fallback xmlns="">
      <p:transition spd="slow" advTm="826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7E5D0-12CF-4F07-A8AE-AFB1105005CB}"/>
              </a:ext>
            </a:extLst>
          </p:cNvPr>
          <p:cNvSpPr>
            <a:spLocks noGrp="1"/>
          </p:cNvSpPr>
          <p:nvPr>
            <p:ph type="title"/>
          </p:nvPr>
        </p:nvSpPr>
        <p:spPr/>
        <p:txBody>
          <a:bodyPr/>
          <a:lstStyle/>
          <a:p>
            <a:r>
              <a:rPr lang="ja-JP" altLang="en-US" dirty="0"/>
              <a:t>設計方針</a:t>
            </a:r>
            <a:endParaRPr lang="zh-CN" altLang="en-US" dirty="0"/>
          </a:p>
        </p:txBody>
      </p:sp>
      <p:sp>
        <p:nvSpPr>
          <p:cNvPr id="3" name="内容占位符 2">
            <a:extLst>
              <a:ext uri="{FF2B5EF4-FFF2-40B4-BE49-F238E27FC236}">
                <a16:creationId xmlns:a16="http://schemas.microsoft.com/office/drawing/2014/main" id="{68572D6E-289F-45FD-AA4D-321AB749CD7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閲覧・購入商品の色を分析して、商品の調性格を推測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400" dirty="0"/>
              <a:t>ユーザーベースフィルタリング</a:t>
            </a:r>
            <a:endParaRPr lang="en-US" altLang="ja-JP" sz="2400" dirty="0"/>
          </a:p>
          <a:p>
            <a:pPr lvl="2">
              <a:buFont typeface="Wingdings" panose="05000000000000000000" pitchFamily="2" charset="2"/>
              <a:buChar char="l"/>
            </a:pPr>
            <a:r>
              <a:rPr lang="ja-JP" altLang="en-US" sz="2400" dirty="0"/>
              <a:t>コンテンツベースフィルタリング</a:t>
            </a:r>
            <a:endParaRPr lang="en-US" altLang="ja-JP" sz="24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481487968"/>
      </p:ext>
    </p:extLst>
  </p:cSld>
  <p:clrMapOvr>
    <a:masterClrMapping/>
  </p:clrMapOvr>
  <mc:AlternateContent xmlns:mc="http://schemas.openxmlformats.org/markup-compatibility/2006" xmlns:p14="http://schemas.microsoft.com/office/powerpoint/2010/main">
    <mc:Choice Requires="p14">
      <p:transition spd="slow" p14:dur="2000" advTm="32827"/>
    </mc:Choice>
    <mc:Fallback xmlns="">
      <p:transition spd="slow" advTm="328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0874189"/>
      </p:ext>
    </p:extLst>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a:extLst>
              <a:ext uri="{FF2B5EF4-FFF2-40B4-BE49-F238E27FC236}">
                <a16:creationId xmlns:a16="http://schemas.microsoft.com/office/drawing/2014/main" id="{534FE418-A04F-43FA-9607-33635DCDA6A4}"/>
              </a:ext>
            </a:extLst>
          </p:cNvPr>
          <p:cNvSpPr>
            <a:spLocks noChangeArrowheads="1"/>
          </p:cNvSpPr>
          <p:nvPr/>
        </p:nvSpPr>
        <p:spPr bwMode="auto">
          <a:xfrm>
            <a:off x="7561943" y="2304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
            <a:extLst>
              <a:ext uri="{FF2B5EF4-FFF2-40B4-BE49-F238E27FC236}">
                <a16:creationId xmlns:a16="http://schemas.microsoft.com/office/drawing/2014/main" id="{AEE186F6-EBA8-4D3A-A446-D600D575E3D3}"/>
              </a:ext>
            </a:extLst>
          </p:cNvPr>
          <p:cNvSpPr>
            <a:spLocks noChangeArrowheads="1"/>
          </p:cNvSpPr>
          <p:nvPr/>
        </p:nvSpPr>
        <p:spPr bwMode="auto">
          <a:xfrm>
            <a:off x="7561943" y="336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3EA23EE-3F79-473B-9B63-631E93BB1E23}"/>
              </a:ext>
            </a:extLst>
          </p:cNvPr>
          <p:cNvGraphicFramePr>
            <a:graphicFrameLocks noChangeAspect="1"/>
          </p:cNvGraphicFramePr>
          <p:nvPr>
            <p:extLst>
              <p:ext uri="{D42A27DB-BD31-4B8C-83A1-F6EECF244321}">
                <p14:modId xmlns:p14="http://schemas.microsoft.com/office/powerpoint/2010/main" val="1650013861"/>
              </p:ext>
            </p:extLst>
          </p:nvPr>
        </p:nvGraphicFramePr>
        <p:xfrm>
          <a:off x="6934076" y="4832608"/>
          <a:ext cx="2531472" cy="892677"/>
        </p:xfrm>
        <a:graphic>
          <a:graphicData uri="http://schemas.openxmlformats.org/presentationml/2006/ole">
            <mc:AlternateContent xmlns:mc="http://schemas.openxmlformats.org/markup-compatibility/2006">
              <mc:Choice xmlns:v="urn:schemas-microsoft-com:vml" Requires="v">
                <p:oleObj spid="_x0000_s4786" name="公式" r:id="rId4" imgW="1295280" imgH="457200" progId="Equation.3">
                  <p:embed/>
                </p:oleObj>
              </mc:Choice>
              <mc:Fallback>
                <p:oleObj name="公式" r:id="rId4" imgW="1295280" imgH="457200" progId="Equation.3">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076" y="4832608"/>
                        <a:ext cx="2531472" cy="892677"/>
                      </a:xfrm>
                      <a:prstGeom prst="rect">
                        <a:avLst/>
                      </a:prstGeom>
                      <a:noFill/>
                    </p:spPr>
                  </p:pic>
                </p:oleObj>
              </mc:Fallback>
            </mc:AlternateContent>
          </a:graphicData>
        </a:graphic>
      </p:graphicFrame>
      <p:grpSp>
        <p:nvGrpSpPr>
          <p:cNvPr id="3" name="组合 2">
            <a:extLst>
              <a:ext uri="{FF2B5EF4-FFF2-40B4-BE49-F238E27FC236}">
                <a16:creationId xmlns:a16="http://schemas.microsoft.com/office/drawing/2014/main" id="{EFCA9996-8C3E-4DFF-B296-FA0E2961393C}"/>
              </a:ext>
            </a:extLst>
          </p:cNvPr>
          <p:cNvGrpSpPr/>
          <p:nvPr/>
        </p:nvGrpSpPr>
        <p:grpSpPr>
          <a:xfrm>
            <a:off x="4347744" y="1845734"/>
            <a:ext cx="7413135" cy="2795984"/>
            <a:chOff x="725714" y="2284435"/>
            <a:chExt cx="6645726" cy="2316590"/>
          </a:xfrm>
        </p:grpSpPr>
        <p:pic>
          <p:nvPicPr>
            <p:cNvPr id="1026" name="图片 26">
              <a:extLst>
                <a:ext uri="{FF2B5EF4-FFF2-40B4-BE49-F238E27FC236}">
                  <a16:creationId xmlns:a16="http://schemas.microsoft.com/office/drawing/2014/main" id="{34C745FE-8AC4-4E16-937A-4F0F28CD7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a:extLst>
                <a:ext uri="{FF2B5EF4-FFF2-40B4-BE49-F238E27FC236}">
                  <a16:creationId xmlns:a16="http://schemas.microsoft.com/office/drawing/2014/main" id="{24425547-19A8-437D-8632-D7AD890619D0}"/>
                </a:ext>
              </a:extLst>
            </p:cNvPr>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05A5D0F-ED97-4CBA-9908-57897A3C016D}"/>
                </a:ext>
              </a:extLst>
            </p:cNvPr>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0D1195D-54A7-4250-8B5A-26EA957FE5D7}"/>
                </a:ext>
              </a:extLst>
            </p:cNvPr>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B91B8C6A-307E-436F-91D1-1A87BE3604B5}"/>
                </a:ext>
              </a:extLst>
            </p:cNvPr>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a:extLst>
              <a:ext uri="{FF2B5EF4-FFF2-40B4-BE49-F238E27FC236}">
                <a16:creationId xmlns:a16="http://schemas.microsoft.com/office/drawing/2014/main" id="{6847FD51-9420-4557-A86F-1A84B070E7F5}"/>
              </a:ext>
            </a:extLst>
          </p:cNvPr>
          <p:cNvSpPr>
            <a:spLocks noGrp="1"/>
          </p:cNvSpPr>
          <p:nvPr>
            <p:ph idx="1"/>
          </p:nvPr>
        </p:nvSpPr>
        <p:spPr>
          <a:xfrm>
            <a:off x="10972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類似度推定手法</a:t>
            </a:r>
            <a:endParaRPr lang="en-US" altLang="ja-JP" sz="2800" dirty="0"/>
          </a:p>
          <a:p>
            <a:pPr lvl="2">
              <a:buFont typeface="Wingdings" panose="05000000000000000000" pitchFamily="2" charset="2"/>
              <a:buChar char="l"/>
            </a:pPr>
            <a:r>
              <a:rPr lang="en-US" altLang="ja-JP" sz="2400" dirty="0"/>
              <a:t>Cosine</a:t>
            </a:r>
            <a:r>
              <a:rPr lang="ja-JP" altLang="en-US" sz="2400" dirty="0"/>
              <a:t>相関係数</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Tree>
    <p:extLst>
      <p:ext uri="{BB962C8B-B14F-4D97-AF65-F5344CB8AC3E}">
        <p14:creationId xmlns:p14="http://schemas.microsoft.com/office/powerpoint/2010/main" val="3721517954"/>
      </p:ext>
    </p:extLst>
  </p:cSld>
  <p:clrMapOvr>
    <a:masterClrMapping/>
  </p:clrMapOvr>
  <mc:AlternateContent xmlns:mc="http://schemas.openxmlformats.org/markup-compatibility/2006" xmlns:p14="http://schemas.microsoft.com/office/powerpoint/2010/main">
    <mc:Choice Requires="p14">
      <p:transition spd="slow" p14:dur="2000" advTm="75006"/>
    </mc:Choice>
    <mc:Fallback xmlns="">
      <p:transition spd="slow" advTm="7500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コンテンツベースフィルタリング</a:t>
            </a:r>
            <a:endParaRPr lang="zh-CN" altLang="en-US" dirty="0"/>
          </a:p>
        </p:txBody>
      </p:sp>
      <p:sp>
        <p:nvSpPr>
          <p:cNvPr id="7" name="内容占位符 2">
            <a:extLst>
              <a:ext uri="{FF2B5EF4-FFF2-40B4-BE49-F238E27FC236}">
                <a16:creationId xmlns:a16="http://schemas.microsoft.com/office/drawing/2014/main" id="{CC5EB943-B58B-4502-B4B6-C3E4BABE43C3}"/>
              </a:ext>
            </a:extLst>
          </p:cNvPr>
          <p:cNvSpPr>
            <a:spLocks noGrp="1"/>
          </p:cNvSpPr>
          <p:nvPr>
            <p:ph idx="1"/>
          </p:nvPr>
        </p:nvSpPr>
        <p:spPr>
          <a:xfrm>
            <a:off x="1097281" y="1845734"/>
            <a:ext cx="4236719" cy="4204547"/>
          </a:xfrm>
        </p:spPr>
        <p:txBody>
          <a:bodyPr>
            <a:normAutofit/>
          </a:bodyPr>
          <a:lstStyle/>
          <a:p>
            <a:pPr>
              <a:buFont typeface="Wingdings" panose="05000000000000000000" pitchFamily="2" charset="2"/>
              <a:buChar char="l"/>
            </a:pPr>
            <a:r>
              <a:rPr lang="ja-JP" altLang="en-US" sz="2800" dirty="0"/>
              <a:t>商品属性を捉える</a:t>
            </a:r>
            <a:endParaRPr lang="en-US" altLang="ja-JP" sz="2800" dirty="0"/>
          </a:p>
          <a:p>
            <a:pPr lvl="2">
              <a:buFont typeface="Wingdings" panose="05000000000000000000" pitchFamily="2" charset="2"/>
              <a:buChar char="l"/>
            </a:pPr>
            <a:r>
              <a:rPr lang="ja-JP" altLang="en-US" sz="2200" dirty="0"/>
              <a:t>キーワード説明内容</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TF-IDF[1]</a:t>
            </a:r>
          </a:p>
          <a:p>
            <a:pPr lvl="2">
              <a:buFont typeface="Wingdings" panose="05000000000000000000" pitchFamily="2" charset="2"/>
              <a:buChar char="l"/>
            </a:pPr>
            <a:r>
              <a:rPr lang="en-US" altLang="ja-JP" sz="2200" dirty="0"/>
              <a:t>Term Frequency</a:t>
            </a:r>
          </a:p>
          <a:p>
            <a:pPr lvl="2">
              <a:buFont typeface="Wingdings" panose="05000000000000000000" pitchFamily="2" charset="2"/>
              <a:buChar char="l"/>
            </a:pPr>
            <a:r>
              <a:rPr lang="en-US" altLang="ja-JP" sz="2200" dirty="0"/>
              <a:t>Inverse Document Frequency</a:t>
            </a:r>
          </a:p>
          <a:p>
            <a:pPr marL="0" indent="0">
              <a:buNone/>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a:extLst>
              <a:ext uri="{FF2B5EF4-FFF2-40B4-BE49-F238E27FC236}">
                <a16:creationId xmlns:a16="http://schemas.microsoft.com/office/drawing/2014/main" id="{1F248700-6BA7-4E11-92DC-77D94037620C}"/>
              </a:ext>
            </a:extLst>
          </p:cNvPr>
          <p:cNvSpPr>
            <a:spLocks noChangeArrowheads="1"/>
          </p:cNvSpPr>
          <p:nvPr/>
        </p:nvSpPr>
        <p:spPr bwMode="auto">
          <a:xfrm>
            <a:off x="2285537" y="7775670"/>
            <a:ext cx="16814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7D1970EF-9968-4E85-974B-8D43327C2FB2}"/>
              </a:ext>
            </a:extLst>
          </p:cNvPr>
          <p:cNvSpPr>
            <a:spLocks noChangeArrowheads="1"/>
          </p:cNvSpPr>
          <p:nvPr/>
        </p:nvSpPr>
        <p:spPr bwMode="auto">
          <a:xfrm>
            <a:off x="1659255" y="3179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A5446497-CB9A-4136-9E45-FBBB60504098}"/>
              </a:ext>
            </a:extLst>
          </p:cNvPr>
          <p:cNvPicPr>
            <a:picLocks noChangeAspect="1"/>
          </p:cNvPicPr>
          <p:nvPr/>
        </p:nvPicPr>
        <p:blipFill>
          <a:blip r:embed="rId3"/>
          <a:stretch>
            <a:fillRect/>
          </a:stretch>
        </p:blipFill>
        <p:spPr>
          <a:xfrm>
            <a:off x="5686425" y="2038350"/>
            <a:ext cx="5257800" cy="2781300"/>
          </a:xfrm>
          <a:prstGeom prst="rect">
            <a:avLst/>
          </a:prstGeom>
        </p:spPr>
      </p:pic>
      <p:sp>
        <p:nvSpPr>
          <p:cNvPr id="4" name="文本框 3">
            <a:extLst>
              <a:ext uri="{FF2B5EF4-FFF2-40B4-BE49-F238E27FC236}">
                <a16:creationId xmlns:a16="http://schemas.microsoft.com/office/drawing/2014/main" id="{00BE42C3-F408-41A0-9044-ED207ACC5490}"/>
              </a:ext>
            </a:extLst>
          </p:cNvPr>
          <p:cNvSpPr txBox="1"/>
          <p:nvPr/>
        </p:nvSpPr>
        <p:spPr>
          <a:xfrm>
            <a:off x="43689" y="6268206"/>
            <a:ext cx="11348212" cy="923330"/>
          </a:xfrm>
          <a:prstGeom prst="rect">
            <a:avLst/>
          </a:prstGeom>
          <a:noFill/>
        </p:spPr>
        <p:txBody>
          <a:bodyPr wrap="square" rtlCol="0">
            <a:spAutoFit/>
          </a:bodyPr>
          <a:lstStyle/>
          <a:p>
            <a:r>
              <a:rPr lang="en-US" altLang="zh-CN" dirty="0"/>
              <a:t>[1] Using TF-IDF to Determine Word Relevance in Document Queries , Department of Computer Science, Rutgers University, 23515 BPO Way, Piscataway, NJ, 08855</a:t>
            </a:r>
          </a:p>
          <a:p>
            <a:endParaRPr lang="zh-CN" altLang="en-US" dirty="0"/>
          </a:p>
        </p:txBody>
      </p:sp>
    </p:spTree>
    <p:extLst>
      <p:ext uri="{BB962C8B-B14F-4D97-AF65-F5344CB8AC3E}">
        <p14:creationId xmlns:p14="http://schemas.microsoft.com/office/powerpoint/2010/main" val="564020494"/>
      </p:ext>
    </p:extLst>
  </p:cSld>
  <p:clrMapOvr>
    <a:masterClrMapping/>
  </p:clrMapOvr>
  <mc:AlternateContent xmlns:mc="http://schemas.openxmlformats.org/markup-compatibility/2006" xmlns:p14="http://schemas.microsoft.com/office/powerpoint/2010/main">
    <mc:Choice Requires="p14">
      <p:transition spd="slow" p14:dur="2000" advTm="102565"/>
    </mc:Choice>
    <mc:Fallback xmlns="">
      <p:transition spd="slow" advTm="10256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sp>
        <p:nvSpPr>
          <p:cNvPr id="4" name="内容占位符 2">
            <a:extLst>
              <a:ext uri="{FF2B5EF4-FFF2-40B4-BE49-F238E27FC236}">
                <a16:creationId xmlns:a16="http://schemas.microsoft.com/office/drawing/2014/main" id="{10E461FD-3FC2-4F46-8D58-0F95C5F6A807}"/>
              </a:ext>
            </a:extLst>
          </p:cNvPr>
          <p:cNvSpPr>
            <a:spLocks noGrp="1"/>
          </p:cNvSpPr>
          <p:nvPr>
            <p:ph idx="1"/>
          </p:nvPr>
        </p:nvSpPr>
        <p:spPr>
          <a:xfrm>
            <a:off x="1097281" y="1845734"/>
            <a:ext cx="6546166" cy="4347802"/>
          </a:xfrm>
        </p:spPr>
        <p:txBody>
          <a:bodyPr>
            <a:normAutofit/>
          </a:bodyPr>
          <a:lstStyle/>
          <a:p>
            <a:pPr>
              <a:buFont typeface="Wingdings" panose="05000000000000000000" pitchFamily="2" charset="2"/>
              <a:buChar char="l"/>
            </a:pPr>
            <a:r>
              <a:rPr lang="en-US" altLang="ja-JP" sz="3000" dirty="0"/>
              <a:t>Munsell Color Chips[1]</a:t>
            </a:r>
            <a:endParaRPr lang="en-US" altLang="ja-JP" sz="2800" dirty="0"/>
          </a:p>
          <a:p>
            <a:pPr marL="0" indent="0">
              <a:buNone/>
            </a:pPr>
            <a:endParaRPr lang="zh-CN" altLang="en-US" sz="2800" dirty="0"/>
          </a:p>
        </p:txBody>
      </p:sp>
      <p:sp>
        <p:nvSpPr>
          <p:cNvPr id="5" name="文本框 4">
            <a:extLst>
              <a:ext uri="{FF2B5EF4-FFF2-40B4-BE49-F238E27FC236}">
                <a16:creationId xmlns:a16="http://schemas.microsoft.com/office/drawing/2014/main" id="{8D2D26E4-806D-4AD1-84A9-1ACF32E2B893}"/>
              </a:ext>
            </a:extLst>
          </p:cNvPr>
          <p:cNvSpPr txBox="1"/>
          <p:nvPr/>
        </p:nvSpPr>
        <p:spPr>
          <a:xfrm>
            <a:off x="7262411" y="5925337"/>
            <a:ext cx="3494867" cy="369332"/>
          </a:xfrm>
          <a:prstGeom prst="rect">
            <a:avLst/>
          </a:prstGeom>
          <a:noFill/>
        </p:spPr>
        <p:txBody>
          <a:bodyPr wrap="none" rtlCol="0">
            <a:spAutoFit/>
          </a:bodyPr>
          <a:lstStyle/>
          <a:p>
            <a:r>
              <a:rPr lang="ja-JP" altLang="en-US" dirty="0"/>
              <a:t>各座標が代表する色（</a:t>
            </a:r>
            <a:r>
              <a:rPr lang="en-US" altLang="ja-JP" dirty="0"/>
              <a:t>Lab</a:t>
            </a:r>
            <a:r>
              <a:rPr lang="ja-JP" altLang="en-US" dirty="0"/>
              <a:t>色空間）</a:t>
            </a:r>
            <a:endParaRPr lang="zh-CN" altLang="en-US" dirty="0"/>
          </a:p>
        </p:txBody>
      </p:sp>
      <p:pic>
        <p:nvPicPr>
          <p:cNvPr id="6" name="图片 5">
            <a:extLst>
              <a:ext uri="{FF2B5EF4-FFF2-40B4-BE49-F238E27FC236}">
                <a16:creationId xmlns:a16="http://schemas.microsoft.com/office/drawing/2014/main" id="{B8AB8A46-2CB3-4242-8677-7F1D563ACF17}"/>
              </a:ext>
            </a:extLst>
          </p:cNvPr>
          <p:cNvPicPr>
            <a:picLocks noChangeAspect="1"/>
          </p:cNvPicPr>
          <p:nvPr/>
        </p:nvPicPr>
        <p:blipFill>
          <a:blip r:embed="rId3"/>
          <a:stretch>
            <a:fillRect/>
          </a:stretch>
        </p:blipFill>
        <p:spPr>
          <a:xfrm>
            <a:off x="421873" y="3208670"/>
            <a:ext cx="3757973" cy="2984866"/>
          </a:xfrm>
          <a:prstGeom prst="rect">
            <a:avLst/>
          </a:prstGeom>
        </p:spPr>
      </p:pic>
      <p:pic>
        <p:nvPicPr>
          <p:cNvPr id="7" name="图片 6">
            <a:extLst>
              <a:ext uri="{FF2B5EF4-FFF2-40B4-BE49-F238E27FC236}">
                <a16:creationId xmlns:a16="http://schemas.microsoft.com/office/drawing/2014/main" id="{F522AC5A-36CA-427F-A427-E7E1F0ECA4B7}"/>
              </a:ext>
            </a:extLst>
          </p:cNvPr>
          <p:cNvPicPr>
            <a:picLocks noChangeAspect="1"/>
          </p:cNvPicPr>
          <p:nvPr/>
        </p:nvPicPr>
        <p:blipFill>
          <a:blip r:embed="rId4"/>
          <a:stretch>
            <a:fillRect/>
          </a:stretch>
        </p:blipFill>
        <p:spPr>
          <a:xfrm>
            <a:off x="5183701" y="2523744"/>
            <a:ext cx="6808101" cy="3401593"/>
          </a:xfrm>
          <a:prstGeom prst="rect">
            <a:avLst/>
          </a:prstGeom>
        </p:spPr>
      </p:pic>
      <p:sp>
        <p:nvSpPr>
          <p:cNvPr id="8" name="箭头: 右 7">
            <a:extLst>
              <a:ext uri="{FF2B5EF4-FFF2-40B4-BE49-F238E27FC236}">
                <a16:creationId xmlns:a16="http://schemas.microsoft.com/office/drawing/2014/main" id="{CDB85310-4482-4690-9A94-5BD7A683C4BC}"/>
              </a:ext>
            </a:extLst>
          </p:cNvPr>
          <p:cNvSpPr/>
          <p:nvPr/>
        </p:nvSpPr>
        <p:spPr>
          <a:xfrm>
            <a:off x="4289888" y="4092754"/>
            <a:ext cx="783771" cy="6083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76C2D76-C7B0-4DAE-85D9-90C8F0A6DE70}"/>
              </a:ext>
            </a:extLst>
          </p:cNvPr>
          <p:cNvSpPr txBox="1"/>
          <p:nvPr/>
        </p:nvSpPr>
        <p:spPr>
          <a:xfrm>
            <a:off x="124583" y="6385754"/>
            <a:ext cx="11031097" cy="369332"/>
          </a:xfrm>
          <a:prstGeom prst="rect">
            <a:avLst/>
          </a:prstGeom>
          <a:noFill/>
        </p:spPr>
        <p:txBody>
          <a:bodyPr wrap="none" rtlCol="0">
            <a:spAutoFit/>
          </a:bodyPr>
          <a:lstStyle/>
          <a:p>
            <a:r>
              <a:rPr lang="en-US" altLang="ja-JP" dirty="0"/>
              <a:t>[1] Munsell Color System; “http://munsell.com/about-</a:t>
            </a:r>
            <a:r>
              <a:rPr lang="en-US" altLang="ja-JP" dirty="0" err="1"/>
              <a:t>munsell</a:t>
            </a:r>
            <a:r>
              <a:rPr lang="en-US" altLang="ja-JP" dirty="0"/>
              <a:t>-color/” Color Matching from Munsell Color Company</a:t>
            </a:r>
            <a:endParaRPr lang="zh-CN" altLang="en-US" dirty="0"/>
          </a:p>
        </p:txBody>
      </p:sp>
    </p:spTree>
    <p:extLst>
      <p:ext uri="{BB962C8B-B14F-4D97-AF65-F5344CB8AC3E}">
        <p14:creationId xmlns:p14="http://schemas.microsoft.com/office/powerpoint/2010/main" val="2115918603"/>
      </p:ext>
    </p:extLst>
  </p:cSld>
  <p:clrMapOvr>
    <a:masterClrMapping/>
  </p:clrMapOvr>
  <mc:AlternateContent xmlns:mc="http://schemas.openxmlformats.org/markup-compatibility/2006" xmlns:p14="http://schemas.microsoft.com/office/powerpoint/2010/main">
    <mc:Choice Requires="p14">
      <p:transition spd="slow" p14:dur="2000" advTm="47090"/>
    </mc:Choice>
    <mc:Fallback xmlns="">
      <p:transition spd="slow" advTm="470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a:extLst>
              <a:ext uri="{FF2B5EF4-FFF2-40B4-BE49-F238E27FC236}">
                <a16:creationId xmlns:a16="http://schemas.microsoft.com/office/drawing/2014/main" id="{09FF816A-5536-4215-891D-7FFC8611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188" y="3265714"/>
            <a:ext cx="8016605" cy="255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BB7CDFAD-8916-4EA6-833C-7C33078BBE97}"/>
              </a:ext>
            </a:extLst>
          </p:cNvPr>
          <p:cNvSpPr>
            <a:spLocks noGrp="1"/>
          </p:cNvSpPr>
          <p:nvPr>
            <p:ph idx="1"/>
          </p:nvPr>
        </p:nvSpPr>
        <p:spPr>
          <a:xfrm>
            <a:off x="1097280" y="1845734"/>
            <a:ext cx="10406098" cy="4347802"/>
          </a:xfrm>
        </p:spPr>
        <p:txBody>
          <a:bodyPr>
            <a:normAutofit/>
          </a:bodyPr>
          <a:lstStyle/>
          <a:p>
            <a:pPr>
              <a:buFont typeface="Wingdings" panose="05000000000000000000" pitchFamily="2" charset="2"/>
              <a:buChar char="l"/>
            </a:pPr>
            <a:r>
              <a:rPr lang="ja-JP" altLang="en-US" sz="2800" dirty="0"/>
              <a:t>共感覚者により調性格の色分布</a:t>
            </a:r>
            <a:endParaRPr lang="en-US" altLang="ja-JP" sz="2800" dirty="0"/>
          </a:p>
          <a:p>
            <a:pPr lvl="2">
              <a:buFont typeface="Wingdings" panose="05000000000000000000" pitchFamily="2" charset="2"/>
              <a:buChar char="l"/>
            </a:pPr>
            <a:r>
              <a:rPr lang="ja-JP" altLang="en-US" sz="2200" dirty="0"/>
              <a:t>共感覚者が各調を聞いて選ぶ色を収集</a:t>
            </a:r>
            <a:endParaRPr lang="en-US" altLang="ja-JP" sz="2200" dirty="0"/>
          </a:p>
          <a:p>
            <a:pPr lvl="2">
              <a:buFont typeface="Wingdings" panose="05000000000000000000" pitchFamily="2" charset="2"/>
              <a:buChar char="l"/>
            </a:pPr>
            <a:r>
              <a:rPr lang="en-US" altLang="ja-JP" sz="2000" dirty="0"/>
              <a:t>Munsell Chips</a:t>
            </a:r>
            <a:r>
              <a:rPr lang="ja-JP" altLang="en-US" sz="2000" dirty="0"/>
              <a:t>上でピクセル数の度数分布を統計</a:t>
            </a:r>
            <a:endParaRPr lang="en-US" altLang="ja-JP" sz="2000" dirty="0"/>
          </a:p>
          <a:p>
            <a:pPr marL="384048" lvl="2" indent="0">
              <a:buNone/>
            </a:pPr>
            <a:endParaRPr lang="en-US" altLang="ja-JP" sz="2800" dirty="0"/>
          </a:p>
          <a:p>
            <a:pPr marL="0" indent="0">
              <a:buNone/>
            </a:pPr>
            <a:endParaRPr lang="zh-CN" altLang="en-US" sz="2800" dirty="0"/>
          </a:p>
        </p:txBody>
      </p:sp>
      <p:sp>
        <p:nvSpPr>
          <p:cNvPr id="3" name="文本框 2">
            <a:extLst>
              <a:ext uri="{FF2B5EF4-FFF2-40B4-BE49-F238E27FC236}">
                <a16:creationId xmlns:a16="http://schemas.microsoft.com/office/drawing/2014/main" id="{3041A352-68B2-49DF-8E71-CB0735A4DA49}"/>
              </a:ext>
            </a:extLst>
          </p:cNvPr>
          <p:cNvSpPr txBox="1"/>
          <p:nvPr/>
        </p:nvSpPr>
        <p:spPr>
          <a:xfrm>
            <a:off x="3978854" y="5824204"/>
            <a:ext cx="2872902" cy="369332"/>
          </a:xfrm>
          <a:prstGeom prst="rect">
            <a:avLst/>
          </a:prstGeom>
          <a:noFill/>
        </p:spPr>
        <p:txBody>
          <a:bodyPr wrap="none" rtlCol="0">
            <a:spAutoFit/>
          </a:bodyPr>
          <a:lstStyle/>
          <a:p>
            <a:r>
              <a:rPr lang="en-US" altLang="ja-JP" dirty="0"/>
              <a:t>CM</a:t>
            </a:r>
            <a:r>
              <a:rPr lang="ja-JP" altLang="en-US" dirty="0"/>
              <a:t>調性格の</a:t>
            </a:r>
            <a:r>
              <a:rPr lang="en-US" altLang="ja-JP" dirty="0"/>
              <a:t>Munsell</a:t>
            </a:r>
            <a:r>
              <a:rPr lang="ja-JP" altLang="en-US" dirty="0"/>
              <a:t>色分布</a:t>
            </a:r>
            <a:endParaRPr lang="zh-CN" altLang="en-US" dirty="0"/>
          </a:p>
        </p:txBody>
      </p:sp>
    </p:spTree>
    <p:extLst>
      <p:ext uri="{BB962C8B-B14F-4D97-AF65-F5344CB8AC3E}">
        <p14:creationId xmlns:p14="http://schemas.microsoft.com/office/powerpoint/2010/main" val="158384434"/>
      </p:ext>
    </p:extLst>
  </p:cSld>
  <p:clrMapOvr>
    <a:masterClrMapping/>
  </p:clrMapOvr>
  <mc:AlternateContent xmlns:mc="http://schemas.openxmlformats.org/markup-compatibility/2006" xmlns:p14="http://schemas.microsoft.com/office/powerpoint/2010/main">
    <mc:Choice Requires="p14">
      <p:transition spd="slow" p14:dur="2000" advTm="54250"/>
    </mc:Choice>
    <mc:Fallback xmlns="">
      <p:transition spd="slow" advTm="542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a:extLst>
              <a:ext uri="{FF2B5EF4-FFF2-40B4-BE49-F238E27FC236}">
                <a16:creationId xmlns:a16="http://schemas.microsoft.com/office/drawing/2014/main" id="{52AC0724-E636-46F6-AF65-2A41F878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922" y="3424893"/>
            <a:ext cx="8740618" cy="22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52BA741-D2E9-4C3F-8D9F-795B8F28F4BB}"/>
              </a:ext>
            </a:extLst>
          </p:cNvPr>
          <p:cNvSpPr txBox="1"/>
          <p:nvPr/>
        </p:nvSpPr>
        <p:spPr>
          <a:xfrm>
            <a:off x="4522712" y="5643048"/>
            <a:ext cx="2738250" cy="369332"/>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a:extLst>
              <a:ext uri="{FF2B5EF4-FFF2-40B4-BE49-F238E27FC236}">
                <a16:creationId xmlns:a16="http://schemas.microsoft.com/office/drawing/2014/main" id="{A1688132-C39E-4083-A3D6-DD67DB4EB7B6}"/>
              </a:ext>
            </a:extLst>
          </p:cNvPr>
          <p:cNvSpPr>
            <a:spLocks noGrp="1"/>
          </p:cNvSpPr>
          <p:nvPr>
            <p:ph idx="1"/>
          </p:nvPr>
        </p:nvSpPr>
        <p:spPr>
          <a:xfrm>
            <a:off x="1097280" y="1845734"/>
            <a:ext cx="7524205" cy="1336005"/>
          </a:xfrm>
        </p:spPr>
        <p:txBody>
          <a:bodyPr>
            <a:normAutofit/>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ユーザーが閲覧・購入した商品の色を取得</a:t>
            </a:r>
            <a:endParaRPr lang="en-US" altLang="ja-JP" sz="2400" dirty="0"/>
          </a:p>
          <a:p>
            <a:pPr lvl="2">
              <a:buFont typeface="Wingdings" panose="05000000000000000000" pitchFamily="2" charset="2"/>
              <a:buChar char="l"/>
            </a:pPr>
            <a:r>
              <a:rPr lang="en-US" altLang="ja-JP" sz="2400" dirty="0"/>
              <a:t>Munsell Chips</a:t>
            </a:r>
            <a:r>
              <a:rPr lang="ja-JP" altLang="en-US" sz="2400" dirty="0"/>
              <a:t>上でピクセル数の度数分布を統計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3102139439"/>
      </p:ext>
    </p:extLst>
  </p:cSld>
  <p:clrMapOvr>
    <a:masterClrMapping/>
  </p:clrMapOvr>
  <mc:AlternateContent xmlns:mc="http://schemas.openxmlformats.org/markup-compatibility/2006" xmlns:p14="http://schemas.microsoft.com/office/powerpoint/2010/main">
    <mc:Choice Requires="p14">
      <p:transition spd="slow" p14:dur="2000" advTm="13462"/>
    </mc:Choice>
    <mc:Fallback xmlns="">
      <p:transition spd="slow" advTm="134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E41EB-8D21-4FDA-87CF-BEE1091B8558}"/>
              </a:ext>
            </a:extLst>
          </p:cNvPr>
          <p:cNvSpPr>
            <a:spLocks noGrp="1"/>
          </p:cNvSpPr>
          <p:nvPr>
            <p:ph type="title"/>
          </p:nvPr>
        </p:nvSpPr>
        <p:spPr/>
        <p:txBody>
          <a:bodyPr/>
          <a:lstStyle/>
          <a:p>
            <a:r>
              <a:rPr lang="ja-JP" altLang="en-US" dirty="0"/>
              <a:t>発表の流れ</a:t>
            </a:r>
            <a:endParaRPr lang="zh-CN" altLang="en-US" dirty="0"/>
          </a:p>
        </p:txBody>
      </p:sp>
      <p:sp>
        <p:nvSpPr>
          <p:cNvPr id="3" name="内容占位符 2">
            <a:extLst>
              <a:ext uri="{FF2B5EF4-FFF2-40B4-BE49-F238E27FC236}">
                <a16:creationId xmlns:a16="http://schemas.microsoft.com/office/drawing/2014/main" id="{DAB1B5EF-332A-4697-9E01-A84323404E63}"/>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2821515585"/>
      </p:ext>
    </p:extLst>
  </p:cSld>
  <p:clrMapOvr>
    <a:masterClrMapping/>
  </p:clrMapOvr>
  <mc:AlternateContent xmlns:mc="http://schemas.openxmlformats.org/markup-compatibility/2006" xmlns:p14="http://schemas.microsoft.com/office/powerpoint/2010/main">
    <mc:Choice Requires="p14">
      <p:transition spd="slow" p14:dur="2000" advTm="10962"/>
    </mc:Choice>
    <mc:Fallback xmlns="">
      <p:transition spd="slow" advTm="109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EC3CB-4949-4A6C-AE8A-65B1FDE29774}"/>
              </a:ext>
            </a:extLst>
          </p:cNvPr>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a:extLst>
              <a:ext uri="{FF2B5EF4-FFF2-40B4-BE49-F238E27FC236}">
                <a16:creationId xmlns:a16="http://schemas.microsoft.com/office/drawing/2014/main" id="{7DB956C0-D6B6-4D5B-A79C-A8850FE95CDF}"/>
              </a:ext>
            </a:extLst>
          </p:cNvPr>
          <p:cNvSpPr txBox="1"/>
          <p:nvPr/>
        </p:nvSpPr>
        <p:spPr>
          <a:xfrm>
            <a:off x="8613678" y="2225049"/>
            <a:ext cx="424826" cy="280799"/>
          </a:xfrm>
          <a:prstGeom prst="rect">
            <a:avLst/>
          </a:prstGeom>
          <a:noFill/>
        </p:spPr>
        <p:txBody>
          <a:bodyPr wrap="none" rtlCol="0">
            <a:spAutoFit/>
          </a:bodyPr>
          <a:lstStyle/>
          <a:p>
            <a:r>
              <a:rPr lang="en-US" altLang="zh-CN" dirty="0"/>
              <a:t>CM</a:t>
            </a:r>
          </a:p>
        </p:txBody>
      </p:sp>
      <p:sp>
        <p:nvSpPr>
          <p:cNvPr id="25" name="文本框 24">
            <a:extLst>
              <a:ext uri="{FF2B5EF4-FFF2-40B4-BE49-F238E27FC236}">
                <a16:creationId xmlns:a16="http://schemas.microsoft.com/office/drawing/2014/main" id="{21136C02-314D-430F-A613-8BFDDD1BEE5B}"/>
              </a:ext>
            </a:extLst>
          </p:cNvPr>
          <p:cNvSpPr txBox="1"/>
          <p:nvPr/>
        </p:nvSpPr>
        <p:spPr>
          <a:xfrm>
            <a:off x="8613678" y="3560124"/>
            <a:ext cx="441000" cy="280799"/>
          </a:xfrm>
          <a:prstGeom prst="rect">
            <a:avLst/>
          </a:prstGeom>
          <a:noFill/>
        </p:spPr>
        <p:txBody>
          <a:bodyPr wrap="none" rtlCol="0">
            <a:spAutoFit/>
          </a:bodyPr>
          <a:lstStyle/>
          <a:p>
            <a:r>
              <a:rPr lang="en-US" altLang="zh-CN" dirty="0"/>
              <a:t>DM</a:t>
            </a:r>
          </a:p>
        </p:txBody>
      </p:sp>
      <p:cxnSp>
        <p:nvCxnSpPr>
          <p:cNvPr id="26" name="直接箭头连接符 25">
            <a:extLst>
              <a:ext uri="{FF2B5EF4-FFF2-40B4-BE49-F238E27FC236}">
                <a16:creationId xmlns:a16="http://schemas.microsoft.com/office/drawing/2014/main" id="{756F2708-DD3D-461C-A4A3-4A7399BEED24}"/>
              </a:ext>
            </a:extLst>
          </p:cNvPr>
          <p:cNvCxnSpPr>
            <a:cxnSpLocks/>
            <a:stCxn id="22" idx="3"/>
            <a:endCxn id="20" idx="1"/>
          </p:cNvCxnSpPr>
          <p:nvPr/>
        </p:nvCxnSpPr>
        <p:spPr>
          <a:xfrm flipV="1">
            <a:off x="5092800" y="2549025"/>
            <a:ext cx="2253485" cy="218242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476E205-1F64-46FB-9372-4CEF1E4CB953}"/>
              </a:ext>
            </a:extLst>
          </p:cNvPr>
          <p:cNvCxnSpPr>
            <a:cxnSpLocks/>
            <a:stCxn id="22" idx="3"/>
            <a:endCxn id="21" idx="1"/>
          </p:cNvCxnSpPr>
          <p:nvPr/>
        </p:nvCxnSpPr>
        <p:spPr>
          <a:xfrm flipV="1">
            <a:off x="5092800" y="3872759"/>
            <a:ext cx="2253485" cy="8586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55B417C1-B0AC-41F0-A77F-EB3A4D857ABB}"/>
              </a:ext>
            </a:extLst>
          </p:cNvPr>
          <p:cNvGrpSpPr/>
          <p:nvPr/>
        </p:nvGrpSpPr>
        <p:grpSpPr>
          <a:xfrm>
            <a:off x="1017446" y="1780537"/>
            <a:ext cx="10418144" cy="4428415"/>
            <a:chOff x="1017446" y="1780537"/>
            <a:chExt cx="10418144" cy="4428415"/>
          </a:xfrm>
        </p:grpSpPr>
        <p:pic>
          <p:nvPicPr>
            <p:cNvPr id="20" name="图片 19">
              <a:extLst>
                <a:ext uri="{FF2B5EF4-FFF2-40B4-BE49-F238E27FC236}">
                  <a16:creationId xmlns:a16="http://schemas.microsoft.com/office/drawing/2014/main" id="{499B4F9D-E6CA-4077-81D2-C8219DF8294A}"/>
                </a:ext>
              </a:extLst>
            </p:cNvPr>
            <p:cNvPicPr>
              <a:picLocks noChangeAspect="1"/>
            </p:cNvPicPr>
            <p:nvPr/>
          </p:nvPicPr>
          <p:blipFill>
            <a:blip r:embed="rId3"/>
            <a:stretch>
              <a:fillRect/>
            </a:stretch>
          </p:blipFill>
          <p:spPr>
            <a:xfrm>
              <a:off x="7346285" y="1977571"/>
              <a:ext cx="3928042" cy="1142908"/>
            </a:xfrm>
            <a:prstGeom prst="rect">
              <a:avLst/>
            </a:prstGeom>
          </p:spPr>
        </p:pic>
        <p:pic>
          <p:nvPicPr>
            <p:cNvPr id="21" name="图片 20">
              <a:extLst>
                <a:ext uri="{FF2B5EF4-FFF2-40B4-BE49-F238E27FC236}">
                  <a16:creationId xmlns:a16="http://schemas.microsoft.com/office/drawing/2014/main" id="{EF742754-998A-4E95-B0DE-52B695FE93D8}"/>
                </a:ext>
              </a:extLst>
            </p:cNvPr>
            <p:cNvPicPr>
              <a:picLocks noChangeAspect="1"/>
            </p:cNvPicPr>
            <p:nvPr/>
          </p:nvPicPr>
          <p:blipFill>
            <a:blip r:embed="rId4"/>
            <a:stretch>
              <a:fillRect/>
            </a:stretch>
          </p:blipFill>
          <p:spPr>
            <a:xfrm>
              <a:off x="7346285" y="3356493"/>
              <a:ext cx="3926569" cy="1032532"/>
            </a:xfrm>
            <a:prstGeom prst="rect">
              <a:avLst/>
            </a:prstGeom>
          </p:spPr>
        </p:pic>
        <p:pic>
          <p:nvPicPr>
            <p:cNvPr id="22" name="图片 21">
              <a:extLst>
                <a:ext uri="{FF2B5EF4-FFF2-40B4-BE49-F238E27FC236}">
                  <a16:creationId xmlns:a16="http://schemas.microsoft.com/office/drawing/2014/main" id="{BB76776F-533B-4AD8-A9B5-0D5E557BEDA9}"/>
                </a:ext>
              </a:extLst>
            </p:cNvPr>
            <p:cNvPicPr>
              <a:picLocks noChangeAspect="1"/>
            </p:cNvPicPr>
            <p:nvPr/>
          </p:nvPicPr>
          <p:blipFill>
            <a:blip r:embed="rId5"/>
            <a:stretch>
              <a:fillRect/>
            </a:stretch>
          </p:blipFill>
          <p:spPr>
            <a:xfrm>
              <a:off x="1170619" y="4238578"/>
              <a:ext cx="3922181" cy="985739"/>
            </a:xfrm>
            <a:prstGeom prst="rect">
              <a:avLst/>
            </a:prstGeom>
          </p:spPr>
        </p:pic>
        <p:sp>
          <p:nvSpPr>
            <p:cNvPr id="23" name="文本框 22">
              <a:extLst>
                <a:ext uri="{FF2B5EF4-FFF2-40B4-BE49-F238E27FC236}">
                  <a16:creationId xmlns:a16="http://schemas.microsoft.com/office/drawing/2014/main" id="{980EF13E-C15A-4827-9DA9-A0DA8A2C21C0}"/>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a:extLst>
                <a:ext uri="{FF2B5EF4-FFF2-40B4-BE49-F238E27FC236}">
                  <a16:creationId xmlns:a16="http://schemas.microsoft.com/office/drawing/2014/main" id="{C8F2E3AB-A722-4B38-BC25-895769B19A72}"/>
                </a:ext>
              </a:extLst>
            </p:cNvPr>
            <p:cNvCxnSpPr>
              <a:cxnSpLocks/>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4AF77DB-DA1C-42BF-83A9-309DC1EE4E69}"/>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30" name="文本框 29">
              <a:extLst>
                <a:ext uri="{FF2B5EF4-FFF2-40B4-BE49-F238E27FC236}">
                  <a16:creationId xmlns:a16="http://schemas.microsoft.com/office/drawing/2014/main" id="{0D8BF70A-8466-4A8C-B9B3-9D6B83F23F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a:extLst>
                <a:ext uri="{FF2B5EF4-FFF2-40B4-BE49-F238E27FC236}">
                  <a16:creationId xmlns:a16="http://schemas.microsoft.com/office/drawing/2014/main" id="{85B5BB28-FDB6-499B-80C7-9008D5D230EE}"/>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32" name="文本框 31">
              <a:extLst>
                <a:ext uri="{FF2B5EF4-FFF2-40B4-BE49-F238E27FC236}">
                  <a16:creationId xmlns:a16="http://schemas.microsoft.com/office/drawing/2014/main" id="{2AA8067E-BF56-4E1C-BE93-9231A22121E7}"/>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a:extLst>
                <a:ext uri="{FF2B5EF4-FFF2-40B4-BE49-F238E27FC236}">
                  <a16:creationId xmlns:a16="http://schemas.microsoft.com/office/drawing/2014/main" id="{B592184A-BF09-4392-8720-A1096A8EC2F2}"/>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55AACF7-E50C-4CAA-B0CE-320DCF71558E}"/>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a:extLst>
              <a:ext uri="{FF2B5EF4-FFF2-40B4-BE49-F238E27FC236}">
                <a16:creationId xmlns:a16="http://schemas.microsoft.com/office/drawing/2014/main" id="{C43FC73F-95A9-44E8-9FBB-6928EE818521}"/>
              </a:ext>
            </a:extLst>
          </p:cNvPr>
          <p:cNvSpPr>
            <a:spLocks noGrp="1"/>
          </p:cNvSpPr>
          <p:nvPr>
            <p:ph idx="1"/>
          </p:nvPr>
        </p:nvSpPr>
        <p:spPr>
          <a:xfrm>
            <a:off x="1097281" y="1845734"/>
            <a:ext cx="5168021" cy="1490979"/>
          </a:xfrm>
        </p:spPr>
        <p:txBody>
          <a:bodyPr>
            <a:normAutofit/>
          </a:bodyPr>
          <a:lstStyle/>
          <a:p>
            <a:pPr>
              <a:buFont typeface="Wingdings" panose="05000000000000000000" pitchFamily="2" charset="2"/>
              <a:buChar char="l"/>
            </a:pPr>
            <a:r>
              <a:rPr lang="en-US" altLang="ja-JP" sz="2400" dirty="0"/>
              <a:t>EMD</a:t>
            </a:r>
            <a:r>
              <a:rPr lang="ja-JP" altLang="en-US" sz="2400" dirty="0"/>
              <a:t>距離により商品の</a:t>
            </a:r>
            <a:r>
              <a:rPr lang="ja-JP" altLang="en-US" sz="2400" dirty="0">
                <a:solidFill>
                  <a:schemeClr val="tx1"/>
                </a:solidFill>
              </a:rPr>
              <a:t>調性</a:t>
            </a:r>
            <a:r>
              <a:rPr lang="ja-JP" altLang="en-US" sz="2400" dirty="0"/>
              <a:t>格を推定</a:t>
            </a:r>
            <a:endParaRPr lang="en-US" altLang="ja-JP" sz="2400" dirty="0"/>
          </a:p>
          <a:p>
            <a:pPr lvl="2">
              <a:buFont typeface="Wingdings" panose="05000000000000000000" pitchFamily="2" charset="2"/>
              <a:buChar char="l"/>
            </a:pPr>
            <a:r>
              <a:rPr lang="ja-JP" altLang="en-US" sz="2000" dirty="0"/>
              <a:t>商品と調性格の色分布の</a:t>
            </a:r>
            <a:r>
              <a:rPr lang="en-US" altLang="ja-JP" sz="2000" dirty="0"/>
              <a:t>EMD</a:t>
            </a:r>
            <a:r>
              <a:rPr lang="ja-JP" altLang="en-US" sz="2000" dirty="0"/>
              <a:t>距離</a:t>
            </a:r>
            <a:endParaRPr lang="en-US" altLang="ja-JP" sz="2000" dirty="0"/>
          </a:p>
          <a:p>
            <a:pPr lvl="2">
              <a:buFont typeface="Wingdings" panose="05000000000000000000" pitchFamily="2" charset="2"/>
              <a:buChar char="l"/>
            </a:pPr>
            <a:r>
              <a:rPr lang="ja-JP" altLang="en-US" sz="2000" dirty="0"/>
              <a:t>最低距離値の調性格を結果とする</a:t>
            </a:r>
            <a:endParaRPr lang="en-US" altLang="ja-JP" sz="2000" dirty="0"/>
          </a:p>
          <a:p>
            <a:pPr lvl="2">
              <a:buFont typeface="Wingdings" panose="05000000000000000000" pitchFamily="2" charset="2"/>
              <a:buChar char="l"/>
            </a:pPr>
            <a:endParaRPr lang="en-US" altLang="ja-JP" sz="2000" dirty="0"/>
          </a:p>
          <a:p>
            <a:pPr marL="0" indent="0">
              <a:buNone/>
            </a:pPr>
            <a:endParaRPr lang="zh-CN" altLang="en-US" sz="2400" dirty="0"/>
          </a:p>
        </p:txBody>
      </p:sp>
    </p:spTree>
    <p:extLst>
      <p:ext uri="{BB962C8B-B14F-4D97-AF65-F5344CB8AC3E}">
        <p14:creationId xmlns:p14="http://schemas.microsoft.com/office/powerpoint/2010/main" val="420494027"/>
      </p:ext>
    </p:extLst>
  </p:cSld>
  <p:clrMapOvr>
    <a:masterClrMapping/>
  </p:clrMapOvr>
  <mc:AlternateContent xmlns:mc="http://schemas.openxmlformats.org/markup-compatibility/2006" xmlns:p14="http://schemas.microsoft.com/office/powerpoint/2010/main">
    <mc:Choice Requires="p14">
      <p:transition spd="slow" p14:dur="2000" advTm="39940"/>
    </mc:Choice>
    <mc:Fallback xmlns="">
      <p:transition spd="slow" advTm="399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1985741"/>
      </p:ext>
    </p:extLst>
  </p:cSld>
  <p:clrMapOvr>
    <a:masterClrMapping/>
  </p:clrMapOvr>
  <mc:AlternateContent xmlns:mc="http://schemas.openxmlformats.org/markup-compatibility/2006" xmlns:p14="http://schemas.microsoft.com/office/powerpoint/2010/main">
    <mc:Choice Requires="p14">
      <p:transition spd="slow" p14:dur="2000" advTm="2430"/>
    </mc:Choice>
    <mc:Fallback xmlns="">
      <p:transition spd="slow" advTm="243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システム全体とレコメンドプロセス</a:t>
            </a:r>
            <a:endParaRPr lang="zh-CN" altLang="en-US" dirty="0"/>
          </a:p>
        </p:txBody>
      </p:sp>
      <p:grpSp>
        <p:nvGrpSpPr>
          <p:cNvPr id="4" name="组合 3">
            <a:extLst>
              <a:ext uri="{FF2B5EF4-FFF2-40B4-BE49-F238E27FC236}">
                <a16:creationId xmlns:a16="http://schemas.microsoft.com/office/drawing/2014/main" id="{B8DD5CDF-A408-4288-8DDF-30749920D827}"/>
              </a:ext>
            </a:extLst>
          </p:cNvPr>
          <p:cNvGrpSpPr/>
          <p:nvPr/>
        </p:nvGrpSpPr>
        <p:grpSpPr>
          <a:xfrm>
            <a:off x="142404" y="1850073"/>
            <a:ext cx="12038638" cy="4527723"/>
            <a:chOff x="-5080" y="950422"/>
            <a:chExt cx="12038638" cy="4527723"/>
          </a:xfrm>
        </p:grpSpPr>
        <p:pic>
          <p:nvPicPr>
            <p:cNvPr id="5" name="图片 4">
              <a:extLst>
                <a:ext uri="{FF2B5EF4-FFF2-40B4-BE49-F238E27FC236}">
                  <a16:creationId xmlns:a16="http://schemas.microsoft.com/office/drawing/2014/main" id="{01178037-DB7D-455D-9A70-4F5948023CE4}"/>
                </a:ext>
              </a:extLst>
            </p:cNvPr>
            <p:cNvPicPr>
              <a:picLocks noChangeAspect="1"/>
            </p:cNvPicPr>
            <p:nvPr/>
          </p:nvPicPr>
          <p:blipFill>
            <a:blip r:embed="rId3"/>
            <a:stretch>
              <a:fillRect/>
            </a:stretch>
          </p:blipFill>
          <p:spPr>
            <a:xfrm>
              <a:off x="6758305" y="1725930"/>
              <a:ext cx="907415" cy="964565"/>
            </a:xfrm>
            <a:prstGeom prst="rect">
              <a:avLst/>
            </a:prstGeom>
          </p:spPr>
        </p:pic>
        <p:pic>
          <p:nvPicPr>
            <p:cNvPr id="6" name="图片 5">
              <a:extLst>
                <a:ext uri="{FF2B5EF4-FFF2-40B4-BE49-F238E27FC236}">
                  <a16:creationId xmlns:a16="http://schemas.microsoft.com/office/drawing/2014/main" id="{22D98322-C600-45D6-B7BC-A6AA606DB583}"/>
                </a:ext>
              </a:extLst>
            </p:cNvPr>
            <p:cNvPicPr>
              <a:picLocks noChangeAspect="1"/>
            </p:cNvPicPr>
            <p:nvPr/>
          </p:nvPicPr>
          <p:blipFill>
            <a:blip r:embed="rId4"/>
            <a:stretch>
              <a:fillRect/>
            </a:stretch>
          </p:blipFill>
          <p:spPr>
            <a:xfrm>
              <a:off x="-5080" y="1992140"/>
              <a:ext cx="2707005" cy="2228850"/>
            </a:xfrm>
            <a:prstGeom prst="rect">
              <a:avLst/>
            </a:prstGeom>
          </p:spPr>
        </p:pic>
        <p:pic>
          <p:nvPicPr>
            <p:cNvPr id="7" name="图片 6">
              <a:extLst>
                <a:ext uri="{FF2B5EF4-FFF2-40B4-BE49-F238E27FC236}">
                  <a16:creationId xmlns:a16="http://schemas.microsoft.com/office/drawing/2014/main" id="{39C5A862-E109-4605-83B9-3774986B44E9}"/>
                </a:ext>
              </a:extLst>
            </p:cNvPr>
            <p:cNvPicPr>
              <a:picLocks noChangeAspect="1"/>
            </p:cNvPicPr>
            <p:nvPr/>
          </p:nvPicPr>
          <p:blipFill>
            <a:blip r:embed="rId5"/>
            <a:stretch>
              <a:fillRect/>
            </a:stretch>
          </p:blipFill>
          <p:spPr>
            <a:xfrm>
              <a:off x="9212888" y="1859669"/>
              <a:ext cx="2820670" cy="2228215"/>
            </a:xfrm>
            <a:prstGeom prst="rect">
              <a:avLst/>
            </a:prstGeom>
          </p:spPr>
        </p:pic>
        <p:sp>
          <p:nvSpPr>
            <p:cNvPr id="8" name="圆角矩形 7">
              <a:extLst>
                <a:ext uri="{FF2B5EF4-FFF2-40B4-BE49-F238E27FC236}">
                  <a16:creationId xmlns:a16="http://schemas.microsoft.com/office/drawing/2014/main" id="{D7DF51DC-06C7-484A-B7E9-70F9BD160A0B}"/>
                </a:ext>
              </a:extLst>
            </p:cNvPr>
            <p:cNvSpPr/>
            <p:nvPr/>
          </p:nvSpPr>
          <p:spPr>
            <a:xfrm>
              <a:off x="4231312" y="950422"/>
              <a:ext cx="4137025"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a:extLst>
                <a:ext uri="{FF2B5EF4-FFF2-40B4-BE49-F238E27FC236}">
                  <a16:creationId xmlns:a16="http://schemas.microsoft.com/office/drawing/2014/main" id="{D59458B9-0516-4DB3-A4DE-DC7FE95BF5A1}"/>
                </a:ext>
              </a:extLst>
            </p:cNvPr>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rPr>
                <a:t>1</a:t>
              </a:r>
              <a:r>
                <a:rPr lang="ja-JP" altLang="en-US" sz="1600" b="1" dirty="0">
                  <a:solidFill>
                    <a:schemeClr val="tx1"/>
                  </a:solidFill>
                </a:rPr>
                <a:t>．</a:t>
              </a:r>
              <a:r>
                <a:rPr lang="en-US" altLang="ja-JP" sz="1600" b="1" dirty="0">
                  <a:solidFill>
                    <a:schemeClr val="tx1"/>
                  </a:solidFill>
                </a:rPr>
                <a:t>User</a:t>
              </a:r>
              <a:r>
                <a:rPr lang="ja-JP" altLang="zh-CN" sz="1600" b="1" dirty="0">
                  <a:solidFill>
                    <a:schemeClr val="tx1"/>
                  </a:solidFill>
                </a:rPr>
                <a:t>データ</a:t>
              </a:r>
            </a:p>
          </p:txBody>
        </p:sp>
        <p:sp>
          <p:nvSpPr>
            <p:cNvPr id="10" name="右箭头 9">
              <a:extLst>
                <a:ext uri="{FF2B5EF4-FFF2-40B4-BE49-F238E27FC236}">
                  <a16:creationId xmlns:a16="http://schemas.microsoft.com/office/drawing/2014/main" id="{91C3C579-0994-47D7-97CC-2EE038A5CDCF}"/>
                </a:ext>
              </a:extLst>
            </p:cNvPr>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p>
          </p:txBody>
        </p:sp>
        <p:sp>
          <p:nvSpPr>
            <p:cNvPr id="11" name="左箭头 10">
              <a:extLst>
                <a:ext uri="{FF2B5EF4-FFF2-40B4-BE49-F238E27FC236}">
                  <a16:creationId xmlns:a16="http://schemas.microsoft.com/office/drawing/2014/main" id="{6981DFDF-4182-41C4-AB64-9A4C1AF8483D}"/>
                </a:ext>
              </a:extLst>
            </p:cNvPr>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p>
          </p:txBody>
        </p:sp>
        <p:sp>
          <p:nvSpPr>
            <p:cNvPr id="12" name="左箭头 11">
              <a:extLst>
                <a:ext uri="{FF2B5EF4-FFF2-40B4-BE49-F238E27FC236}">
                  <a16:creationId xmlns:a16="http://schemas.microsoft.com/office/drawing/2014/main" id="{03DE8464-F048-4CF0-8573-AD211BE0FEF5}"/>
                </a:ext>
              </a:extLst>
            </p:cNvPr>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p>
          </p:txBody>
        </p:sp>
        <p:grpSp>
          <p:nvGrpSpPr>
            <p:cNvPr id="13" name="组合 12">
              <a:extLst>
                <a:ext uri="{FF2B5EF4-FFF2-40B4-BE49-F238E27FC236}">
                  <a16:creationId xmlns:a16="http://schemas.microsoft.com/office/drawing/2014/main" id="{68406877-403F-41B0-A7D3-56E8B89B3DBA}"/>
                </a:ext>
              </a:extLst>
            </p:cNvPr>
            <p:cNvGrpSpPr/>
            <p:nvPr/>
          </p:nvGrpSpPr>
          <p:grpSpPr>
            <a:xfrm>
              <a:off x="882650" y="5109845"/>
              <a:ext cx="10426700" cy="368300"/>
              <a:chOff x="1365" y="6787"/>
              <a:chExt cx="16420" cy="580"/>
            </a:xfrm>
          </p:grpSpPr>
          <p:sp>
            <p:nvSpPr>
              <p:cNvPr id="23" name="文本框 22">
                <a:extLst>
                  <a:ext uri="{FF2B5EF4-FFF2-40B4-BE49-F238E27FC236}">
                    <a16:creationId xmlns:a16="http://schemas.microsoft.com/office/drawing/2014/main" id="{C6FFD27F-D5EA-4F6F-9436-4965FEC69FD2}"/>
                  </a:ext>
                </a:extLst>
              </p:cNvPr>
              <p:cNvSpPr txBox="1"/>
              <p:nvPr/>
            </p:nvSpPr>
            <p:spPr>
              <a:xfrm>
                <a:off x="1365" y="6787"/>
                <a:ext cx="2742" cy="580"/>
              </a:xfrm>
              <a:prstGeom prst="rect">
                <a:avLst/>
              </a:prstGeom>
              <a:noFill/>
            </p:spPr>
            <p:txBody>
              <a:bodyPr wrap="square" rtlCol="0">
                <a:spAutoFit/>
              </a:bodyPr>
              <a:lstStyle/>
              <a:p>
                <a:r>
                  <a:rPr lang="ja-JP" altLang="zh-CN" b="1" dirty="0"/>
                  <a:t>ウェブサイト</a:t>
                </a:r>
              </a:p>
            </p:txBody>
          </p:sp>
          <p:sp>
            <p:nvSpPr>
              <p:cNvPr id="24" name="文本框 23">
                <a:extLst>
                  <a:ext uri="{FF2B5EF4-FFF2-40B4-BE49-F238E27FC236}">
                    <a16:creationId xmlns:a16="http://schemas.microsoft.com/office/drawing/2014/main" id="{3626B1E0-565E-4413-AC2D-DB9BF704810D}"/>
                  </a:ext>
                </a:extLst>
              </p:cNvPr>
              <p:cNvSpPr txBox="1"/>
              <p:nvPr/>
            </p:nvSpPr>
            <p:spPr>
              <a:xfrm>
                <a:off x="15043" y="6787"/>
                <a:ext cx="2742" cy="580"/>
              </a:xfrm>
              <a:prstGeom prst="rect">
                <a:avLst/>
              </a:prstGeom>
              <a:noFill/>
            </p:spPr>
            <p:txBody>
              <a:bodyPr wrap="square" rtlCol="0">
                <a:spAutoFit/>
              </a:bodyPr>
              <a:lstStyle/>
              <a:p>
                <a:r>
                  <a:rPr lang="ja-JP" altLang="zh-CN" b="1" dirty="0"/>
                  <a:t>エンジン</a:t>
                </a:r>
              </a:p>
            </p:txBody>
          </p:sp>
          <p:sp>
            <p:nvSpPr>
              <p:cNvPr id="25" name="文本框 24">
                <a:extLst>
                  <a:ext uri="{FF2B5EF4-FFF2-40B4-BE49-F238E27FC236}">
                    <a16:creationId xmlns:a16="http://schemas.microsoft.com/office/drawing/2014/main" id="{13207385-F226-4D58-A2C9-0423E8F1957A}"/>
                  </a:ext>
                </a:extLst>
              </p:cNvPr>
              <p:cNvSpPr txBox="1"/>
              <p:nvPr/>
            </p:nvSpPr>
            <p:spPr>
              <a:xfrm>
                <a:off x="8229" y="6787"/>
                <a:ext cx="2742" cy="580"/>
              </a:xfrm>
              <a:prstGeom prst="rect">
                <a:avLst/>
              </a:prstGeom>
              <a:noFill/>
            </p:spPr>
            <p:txBody>
              <a:bodyPr wrap="square" rtlCol="0">
                <a:spAutoFit/>
              </a:bodyPr>
              <a:lstStyle/>
              <a:p>
                <a:pPr algn="ctr"/>
                <a:r>
                  <a:rPr lang="ja-JP" altLang="zh-CN" b="1" dirty="0"/>
                  <a:t>サーバ</a:t>
                </a:r>
              </a:p>
            </p:txBody>
          </p:sp>
        </p:grpSp>
        <p:pic>
          <p:nvPicPr>
            <p:cNvPr id="14" name="图片 13">
              <a:extLst>
                <a:ext uri="{FF2B5EF4-FFF2-40B4-BE49-F238E27FC236}">
                  <a16:creationId xmlns:a16="http://schemas.microsoft.com/office/drawing/2014/main" id="{93E10A77-49EA-45FA-BE01-5B52A08207EF}"/>
                </a:ext>
              </a:extLst>
            </p:cNvPr>
            <p:cNvPicPr>
              <a:picLocks noChangeAspect="1"/>
            </p:cNvPicPr>
            <p:nvPr/>
          </p:nvPicPr>
          <p:blipFill>
            <a:blip r:embed="rId6"/>
            <a:stretch>
              <a:fillRect/>
            </a:stretch>
          </p:blipFill>
          <p:spPr>
            <a:xfrm>
              <a:off x="4784090" y="1725930"/>
              <a:ext cx="702945" cy="971550"/>
            </a:xfrm>
            <a:prstGeom prst="rect">
              <a:avLst/>
            </a:prstGeom>
          </p:spPr>
        </p:pic>
        <p:sp>
          <p:nvSpPr>
            <p:cNvPr id="15" name="文本框 14">
              <a:extLst>
                <a:ext uri="{FF2B5EF4-FFF2-40B4-BE49-F238E27FC236}">
                  <a16:creationId xmlns:a16="http://schemas.microsoft.com/office/drawing/2014/main" id="{BB4264B4-603E-4AC9-957F-F391F176A8A9}"/>
                </a:ext>
              </a:extLst>
            </p:cNvPr>
            <p:cNvSpPr txBox="1"/>
            <p:nvPr/>
          </p:nvSpPr>
          <p:spPr>
            <a:xfrm>
              <a:off x="4642485" y="1243965"/>
              <a:ext cx="1102360" cy="368300"/>
            </a:xfrm>
            <a:prstGeom prst="rect">
              <a:avLst/>
            </a:prstGeom>
            <a:noFill/>
          </p:spPr>
          <p:txBody>
            <a:bodyPr wrap="none" rtlCol="0">
              <a:spAutoFit/>
            </a:bodyPr>
            <a:lstStyle/>
            <a:p>
              <a:r>
                <a:rPr lang="ja-JP" altLang="zh-CN" b="1"/>
                <a:t>情報履歴</a:t>
              </a:r>
            </a:p>
          </p:txBody>
        </p:sp>
        <p:sp>
          <p:nvSpPr>
            <p:cNvPr id="16" name="文本框 15">
              <a:extLst>
                <a:ext uri="{FF2B5EF4-FFF2-40B4-BE49-F238E27FC236}">
                  <a16:creationId xmlns:a16="http://schemas.microsoft.com/office/drawing/2014/main" id="{DDAB18B8-8ADA-46D9-B4BA-ABFAF4EFFCF3}"/>
                </a:ext>
              </a:extLst>
            </p:cNvPr>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p>
          </p:txBody>
        </p:sp>
        <p:pic>
          <p:nvPicPr>
            <p:cNvPr id="17" name="图片 16">
              <a:extLst>
                <a:ext uri="{FF2B5EF4-FFF2-40B4-BE49-F238E27FC236}">
                  <a16:creationId xmlns:a16="http://schemas.microsoft.com/office/drawing/2014/main" id="{FFF7B2A3-86D3-45C2-8D12-E7479D57E1CA}"/>
                </a:ext>
              </a:extLst>
            </p:cNvPr>
            <p:cNvPicPr>
              <a:picLocks noChangeAspect="1"/>
            </p:cNvPicPr>
            <p:nvPr/>
          </p:nvPicPr>
          <p:blipFill>
            <a:blip r:embed="rId7"/>
            <a:stretch>
              <a:fillRect/>
            </a:stretch>
          </p:blipFill>
          <p:spPr>
            <a:xfrm>
              <a:off x="6774180" y="3340100"/>
              <a:ext cx="902970" cy="902970"/>
            </a:xfrm>
            <a:prstGeom prst="rect">
              <a:avLst/>
            </a:prstGeom>
          </p:spPr>
        </p:pic>
        <p:sp>
          <p:nvSpPr>
            <p:cNvPr id="18" name="文本框 17">
              <a:extLst>
                <a:ext uri="{FF2B5EF4-FFF2-40B4-BE49-F238E27FC236}">
                  <a16:creationId xmlns:a16="http://schemas.microsoft.com/office/drawing/2014/main" id="{96F55A03-F011-4517-ACBA-97A641334BD0}"/>
                </a:ext>
              </a:extLst>
            </p:cNvPr>
            <p:cNvSpPr txBox="1"/>
            <p:nvPr/>
          </p:nvSpPr>
          <p:spPr>
            <a:xfrm>
              <a:off x="6686550" y="4243070"/>
              <a:ext cx="1078230" cy="368300"/>
            </a:xfrm>
            <a:prstGeom prst="rect">
              <a:avLst/>
            </a:prstGeom>
            <a:noFill/>
          </p:spPr>
          <p:txBody>
            <a:bodyPr wrap="none" rtlCol="0">
              <a:spAutoFit/>
            </a:bodyPr>
            <a:lstStyle/>
            <a:p>
              <a:r>
                <a:rPr lang="en-US" altLang="ja-JP" b="1"/>
                <a:t>result.csv</a:t>
              </a:r>
            </a:p>
          </p:txBody>
        </p:sp>
        <p:sp>
          <p:nvSpPr>
            <p:cNvPr id="19" name="右箭头 23">
              <a:extLst>
                <a:ext uri="{FF2B5EF4-FFF2-40B4-BE49-F238E27FC236}">
                  <a16:creationId xmlns:a16="http://schemas.microsoft.com/office/drawing/2014/main" id="{D9C43C96-B401-4F12-A9C0-1F4D9E35FA9C}"/>
                </a:ext>
              </a:extLst>
            </p:cNvPr>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p>
          </p:txBody>
        </p:sp>
        <p:sp>
          <p:nvSpPr>
            <p:cNvPr id="20" name="左箭头 2">
              <a:extLst>
                <a:ext uri="{FF2B5EF4-FFF2-40B4-BE49-F238E27FC236}">
                  <a16:creationId xmlns:a16="http://schemas.microsoft.com/office/drawing/2014/main" id="{9662BB94-9C02-4C56-817B-FBE86D97295C}"/>
                </a:ext>
              </a:extLst>
            </p:cNvPr>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p>
          </p:txBody>
        </p:sp>
        <p:pic>
          <p:nvPicPr>
            <p:cNvPr id="21" name="图片 20">
              <a:extLst>
                <a:ext uri="{FF2B5EF4-FFF2-40B4-BE49-F238E27FC236}">
                  <a16:creationId xmlns:a16="http://schemas.microsoft.com/office/drawing/2014/main" id="{D19362BA-9AC6-4BB6-B35B-2B2674319EF1}"/>
                </a:ext>
              </a:extLst>
            </p:cNvPr>
            <p:cNvPicPr>
              <a:picLocks noChangeAspect="1"/>
            </p:cNvPicPr>
            <p:nvPr/>
          </p:nvPicPr>
          <p:blipFill>
            <a:blip r:embed="rId7"/>
            <a:stretch>
              <a:fillRect/>
            </a:stretch>
          </p:blipFill>
          <p:spPr>
            <a:xfrm>
              <a:off x="4747260" y="3340100"/>
              <a:ext cx="902970" cy="902970"/>
            </a:xfrm>
            <a:prstGeom prst="rect">
              <a:avLst/>
            </a:prstGeom>
          </p:spPr>
        </p:pic>
        <p:sp>
          <p:nvSpPr>
            <p:cNvPr id="22" name="文本框 21">
              <a:extLst>
                <a:ext uri="{FF2B5EF4-FFF2-40B4-BE49-F238E27FC236}">
                  <a16:creationId xmlns:a16="http://schemas.microsoft.com/office/drawing/2014/main" id="{26DC4B65-32A0-4FCB-9D88-B02EF950F4C1}"/>
                </a:ext>
              </a:extLst>
            </p:cNvPr>
            <p:cNvSpPr txBox="1"/>
            <p:nvPr/>
          </p:nvSpPr>
          <p:spPr>
            <a:xfrm>
              <a:off x="4863465" y="4243070"/>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906160066"/>
      </p:ext>
    </p:extLst>
  </p:cSld>
  <p:clrMapOvr>
    <a:masterClrMapping/>
  </p:clrMapOvr>
  <mc:AlternateContent xmlns:mc="http://schemas.openxmlformats.org/markup-compatibility/2006" xmlns:p14="http://schemas.microsoft.com/office/powerpoint/2010/main">
    <mc:Choice Requires="p14">
      <p:transition spd="slow" p14:dur="2000" advTm="68280"/>
    </mc:Choice>
    <mc:Fallback xmlns="">
      <p:transition spd="slow" advTm="6828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DB19B-D54A-4769-ACC7-C4D9A3FD91BD}"/>
              </a:ext>
            </a:extLst>
          </p:cNvPr>
          <p:cNvSpPr>
            <a:spLocks noGrp="1"/>
          </p:cNvSpPr>
          <p:nvPr>
            <p:ph type="title"/>
          </p:nvPr>
        </p:nvSpPr>
        <p:spPr/>
        <p:txBody>
          <a:bodyPr/>
          <a:lstStyle/>
          <a:p>
            <a:r>
              <a:rPr lang="ja-JP" altLang="en-US" dirty="0"/>
              <a:t>システム構築</a:t>
            </a:r>
            <a:endParaRPr lang="zh-CN" altLang="en-US" dirty="0"/>
          </a:p>
        </p:txBody>
      </p:sp>
      <p:sp>
        <p:nvSpPr>
          <p:cNvPr id="3" name="内容占位符 2">
            <a:extLst>
              <a:ext uri="{FF2B5EF4-FFF2-40B4-BE49-F238E27FC236}">
                <a16:creationId xmlns:a16="http://schemas.microsoft.com/office/drawing/2014/main" id="{3EFF51C6-1CDF-4480-8750-B2ED34BDA12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目標</a:t>
            </a:r>
            <a:endParaRPr lang="en-US" altLang="ja-JP" sz="2200" dirty="0"/>
          </a:p>
          <a:p>
            <a:pPr lvl="2">
              <a:buFont typeface="Wingdings" panose="05000000000000000000" pitchFamily="2" charset="2"/>
              <a:buChar char="l"/>
            </a:pPr>
            <a:r>
              <a:rPr lang="ja-JP" altLang="en-US" sz="2200" dirty="0">
                <a:solidFill>
                  <a:schemeClr val="tx1"/>
                </a:solidFill>
              </a:rPr>
              <a:t>開発用ウェブサイトではなく、</a:t>
            </a:r>
            <a:r>
              <a:rPr lang="en-US" altLang="ja-JP" sz="2200" b="1" dirty="0">
                <a:solidFill>
                  <a:srgbClr val="FF0000"/>
                </a:solidFill>
              </a:rPr>
              <a:t>IROYA</a:t>
            </a:r>
            <a:r>
              <a:rPr lang="ja-JP" altLang="en-US" sz="2200" b="1" dirty="0">
                <a:solidFill>
                  <a:srgbClr val="FF0000"/>
                </a:solidFill>
              </a:rPr>
              <a:t>通販サイト</a:t>
            </a:r>
            <a:r>
              <a:rPr lang="ja-JP" altLang="en-US" sz="2200" dirty="0"/>
              <a:t>でレコメンド機能を検証</a:t>
            </a:r>
            <a:endParaRPr lang="en-US" altLang="ja-JP" sz="2200" dirty="0"/>
          </a:p>
          <a:p>
            <a:pPr lvl="2">
              <a:buFont typeface="Wingdings" panose="05000000000000000000" pitchFamily="2" charset="2"/>
              <a:buChar char="l"/>
            </a:pPr>
            <a:r>
              <a:rPr lang="ja-JP" altLang="en-US" sz="2200" dirty="0"/>
              <a:t>運営しているサイトを影響せずに、</a:t>
            </a:r>
            <a:r>
              <a:rPr lang="ja-JP" altLang="en-US" sz="2200" b="1" dirty="0">
                <a:solidFill>
                  <a:srgbClr val="FF0000"/>
                </a:solidFill>
              </a:rPr>
              <a:t>実証実験用通販サイト</a:t>
            </a:r>
            <a:r>
              <a:rPr lang="ja-JP" altLang="en-US" sz="2200" dirty="0"/>
              <a:t>が必要</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モジュール</a:t>
            </a:r>
            <a:endParaRPr lang="en-US" altLang="ja-JP" sz="2800" dirty="0"/>
          </a:p>
          <a:p>
            <a:pPr lvl="2">
              <a:buFont typeface="Wingdings" panose="05000000000000000000" pitchFamily="2" charset="2"/>
              <a:buChar char="l"/>
            </a:pPr>
            <a:r>
              <a:rPr lang="ja-JP" altLang="en-US" sz="2200" dirty="0"/>
              <a:t>レコメンダ</a:t>
            </a:r>
            <a:r>
              <a:rPr lang="en-US" altLang="ja-JP" sz="2200" dirty="0"/>
              <a:t>―</a:t>
            </a:r>
            <a:r>
              <a:rPr lang="ja-JP" altLang="en-US" sz="2200" dirty="0"/>
              <a:t>システム</a:t>
            </a:r>
            <a:endParaRPr lang="en-US" altLang="ja-JP" sz="2200" dirty="0"/>
          </a:p>
          <a:p>
            <a:pPr lvl="2">
              <a:buFont typeface="Wingdings" panose="05000000000000000000" pitchFamily="2" charset="2"/>
              <a:buChar char="l"/>
            </a:pPr>
            <a:r>
              <a:rPr lang="ja-JP" altLang="en-US" sz="2200" dirty="0"/>
              <a:t>実証実験用</a:t>
            </a:r>
            <a:r>
              <a:rPr lang="en-US" altLang="ja-JP" sz="2200" dirty="0"/>
              <a:t>IROYA</a:t>
            </a:r>
            <a:r>
              <a:rPr lang="ja-JP" altLang="en-US" sz="2200" dirty="0"/>
              <a:t>通販サイト</a:t>
            </a:r>
            <a:endParaRPr lang="en-US" altLang="ja-JP" sz="2200" dirty="0"/>
          </a:p>
        </p:txBody>
      </p:sp>
    </p:spTree>
    <p:extLst>
      <p:ext uri="{BB962C8B-B14F-4D97-AF65-F5344CB8AC3E}">
        <p14:creationId xmlns:p14="http://schemas.microsoft.com/office/powerpoint/2010/main" val="544305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7C779-E528-42F8-9EAD-76F3C37CB691}"/>
              </a:ext>
            </a:extLst>
          </p:cNvPr>
          <p:cNvSpPr>
            <a:spLocks noGrp="1"/>
          </p:cNvSpPr>
          <p:nvPr>
            <p:ph type="title"/>
          </p:nvPr>
        </p:nvSpPr>
        <p:spPr/>
        <p:txBody>
          <a:bodyPr/>
          <a:lstStyle/>
          <a:p>
            <a:r>
              <a:rPr lang="ja-JP" altLang="en-US" dirty="0"/>
              <a:t>プラットフォーム選択</a:t>
            </a:r>
            <a:endParaRPr lang="zh-CN" altLang="en-US" dirty="0"/>
          </a:p>
        </p:txBody>
      </p:sp>
      <p:sp>
        <p:nvSpPr>
          <p:cNvPr id="3" name="内容占位符 2">
            <a:extLst>
              <a:ext uri="{FF2B5EF4-FFF2-40B4-BE49-F238E27FC236}">
                <a16:creationId xmlns:a16="http://schemas.microsoft.com/office/drawing/2014/main" id="{E81DB9F4-149C-4B4A-B62C-5430FF95748A}"/>
              </a:ext>
            </a:extLst>
          </p:cNvPr>
          <p:cNvSpPr>
            <a:spLocks noGrp="1"/>
          </p:cNvSpPr>
          <p:nvPr>
            <p:ph idx="1"/>
          </p:nvPr>
        </p:nvSpPr>
        <p:spPr>
          <a:xfrm>
            <a:off x="1097280" y="1845734"/>
            <a:ext cx="6417017" cy="3416731"/>
          </a:xfrm>
        </p:spPr>
        <p:txBody>
          <a:bodyPr>
            <a:normAutofit/>
          </a:bodyPr>
          <a:lstStyle/>
          <a:p>
            <a:pPr>
              <a:buFont typeface="Wingdings" panose="05000000000000000000" pitchFamily="2" charset="2"/>
              <a:buChar char="l"/>
            </a:pPr>
            <a:r>
              <a:rPr lang="en-US" altLang="ja-JP" sz="2800" dirty="0"/>
              <a:t>IROYA</a:t>
            </a:r>
            <a:r>
              <a:rPr lang="ja-JP" altLang="en-US" sz="2800" dirty="0"/>
              <a:t>の通販サイトは</a:t>
            </a:r>
            <a:r>
              <a:rPr lang="en-US" altLang="ja-JP" sz="2800" dirty="0"/>
              <a:t>AWS</a:t>
            </a:r>
            <a:r>
              <a:rPr lang="ja-JP" altLang="en-US" sz="2800" dirty="0"/>
              <a:t>で運営</a:t>
            </a:r>
            <a:endParaRPr lang="en-US" altLang="ja-JP" sz="2800" dirty="0"/>
          </a:p>
          <a:p>
            <a:pPr lvl="2">
              <a:buFont typeface="Wingdings" panose="05000000000000000000" pitchFamily="2" charset="2"/>
              <a:buChar char="l"/>
            </a:pPr>
            <a:r>
              <a:rPr lang="ja-JP" altLang="en-US" sz="2200" dirty="0"/>
              <a:t>移植しやすいため、今回プロジェクトも</a:t>
            </a:r>
            <a:r>
              <a:rPr lang="en-US" altLang="ja-JP" sz="2200" dirty="0"/>
              <a:t>AWS</a:t>
            </a:r>
            <a:r>
              <a:rPr lang="ja-JP" altLang="en-US" sz="2200" dirty="0"/>
              <a:t>で実装</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プラットフォームは</a:t>
            </a:r>
            <a:r>
              <a:rPr lang="en-US" altLang="ja-JP" sz="2800" dirty="0"/>
              <a:t>AWS</a:t>
            </a:r>
            <a:r>
              <a:rPr lang="ja-JP" altLang="en-US" sz="2800" dirty="0"/>
              <a:t>の</a:t>
            </a:r>
            <a:r>
              <a:rPr lang="en-US" altLang="ja-JP" sz="2800" dirty="0"/>
              <a:t>EC2</a:t>
            </a:r>
          </a:p>
          <a:p>
            <a:pPr lvl="2">
              <a:buFont typeface="Wingdings" panose="05000000000000000000" pitchFamily="2" charset="2"/>
              <a:buChar char="l"/>
            </a:pPr>
            <a:r>
              <a:rPr lang="ja-JP" altLang="en-US" sz="2200" dirty="0"/>
              <a:t>仮想マシン</a:t>
            </a:r>
            <a:endParaRPr lang="en-US" altLang="ja-JP" sz="2200" dirty="0"/>
          </a:p>
          <a:p>
            <a:pPr lvl="2">
              <a:buFont typeface="Wingdings" panose="05000000000000000000" pitchFamily="2" charset="2"/>
              <a:buChar char="l"/>
            </a:pPr>
            <a:r>
              <a:rPr lang="ja-JP" altLang="en-US" sz="2200" dirty="0"/>
              <a:t>カスタマイズで配置できる</a:t>
            </a:r>
            <a:endParaRPr lang="en-US" altLang="ja-JP" sz="2200" dirty="0"/>
          </a:p>
          <a:p>
            <a:pPr lvl="2">
              <a:buFont typeface="Wingdings" panose="05000000000000000000" pitchFamily="2" charset="2"/>
              <a:buChar char="l"/>
            </a:pPr>
            <a:r>
              <a:rPr lang="ja-JP" altLang="en-US" sz="2200" dirty="0"/>
              <a:t>ソフトウェアとツールを自由にインストール</a:t>
            </a:r>
            <a:endParaRPr lang="zh-CN" altLang="en-US" sz="2800" dirty="0"/>
          </a:p>
        </p:txBody>
      </p:sp>
      <p:pic>
        <p:nvPicPr>
          <p:cNvPr id="4" name="图片 3">
            <a:extLst>
              <a:ext uri="{FF2B5EF4-FFF2-40B4-BE49-F238E27FC236}">
                <a16:creationId xmlns:a16="http://schemas.microsoft.com/office/drawing/2014/main" id="{AC773BCA-8745-4A11-BC11-56DFDFA49774}"/>
              </a:ext>
            </a:extLst>
          </p:cNvPr>
          <p:cNvPicPr>
            <a:picLocks noChangeAspect="1"/>
          </p:cNvPicPr>
          <p:nvPr/>
        </p:nvPicPr>
        <p:blipFill>
          <a:blip r:embed="rId2"/>
          <a:stretch>
            <a:fillRect/>
          </a:stretch>
        </p:blipFill>
        <p:spPr>
          <a:xfrm>
            <a:off x="7884910" y="2344993"/>
            <a:ext cx="4000500" cy="2638425"/>
          </a:xfrm>
          <a:prstGeom prst="rect">
            <a:avLst/>
          </a:prstGeom>
        </p:spPr>
      </p:pic>
      <p:sp>
        <p:nvSpPr>
          <p:cNvPr id="7" name="文本框 6">
            <a:extLst>
              <a:ext uri="{FF2B5EF4-FFF2-40B4-BE49-F238E27FC236}">
                <a16:creationId xmlns:a16="http://schemas.microsoft.com/office/drawing/2014/main" id="{FB060113-2E59-426B-B430-EB10859BCAFD}"/>
              </a:ext>
            </a:extLst>
          </p:cNvPr>
          <p:cNvSpPr txBox="1"/>
          <p:nvPr/>
        </p:nvSpPr>
        <p:spPr>
          <a:xfrm>
            <a:off x="8322488" y="4983418"/>
            <a:ext cx="3125343" cy="338554"/>
          </a:xfrm>
          <a:prstGeom prst="rect">
            <a:avLst/>
          </a:prstGeom>
          <a:noFill/>
        </p:spPr>
        <p:txBody>
          <a:bodyPr wrap="none" rtlCol="0">
            <a:spAutoFit/>
          </a:bodyPr>
          <a:lstStyle/>
          <a:p>
            <a:r>
              <a:rPr lang="en-US" altLang="ja-JP" sz="1600" b="1" dirty="0"/>
              <a:t>SSH</a:t>
            </a:r>
            <a:r>
              <a:rPr lang="ja-JP" altLang="en-US" sz="1600" b="1" dirty="0"/>
              <a:t>で</a:t>
            </a:r>
            <a:r>
              <a:rPr lang="en-US" altLang="ja-JP" sz="1600" b="1" dirty="0"/>
              <a:t>EC2</a:t>
            </a:r>
            <a:r>
              <a:rPr lang="ja-JP" altLang="en-US" sz="1600" b="1" dirty="0"/>
              <a:t>の仮想マシンを訪問する</a:t>
            </a:r>
            <a:endParaRPr lang="zh-CN" altLang="en-US" sz="1600" b="1" dirty="0"/>
          </a:p>
        </p:txBody>
      </p:sp>
    </p:spTree>
    <p:extLst>
      <p:ext uri="{BB962C8B-B14F-4D97-AF65-F5344CB8AC3E}">
        <p14:creationId xmlns:p14="http://schemas.microsoft.com/office/powerpoint/2010/main" val="2571256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レコメンダ</a:t>
            </a:r>
            <a:r>
              <a:rPr lang="en-US" altLang="ja-JP" dirty="0"/>
              <a:t>―</a:t>
            </a:r>
            <a:r>
              <a:rPr lang="ja-JP" altLang="en-US" dirty="0"/>
              <a:t>システム</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79" y="1845733"/>
            <a:ext cx="6333937" cy="4725663"/>
          </a:xfrm>
        </p:spPr>
        <p:txBody>
          <a:bodyPr>
            <a:normAutofit/>
          </a:bodyPr>
          <a:lstStyle/>
          <a:p>
            <a:pPr>
              <a:buFont typeface="Wingdings" panose="05000000000000000000" pitchFamily="2" charset="2"/>
              <a:buChar char="l"/>
            </a:pPr>
            <a:r>
              <a:rPr lang="ja-JP" altLang="en-US" sz="2800" dirty="0"/>
              <a:t>エンジン</a:t>
            </a:r>
            <a:endParaRPr lang="en-US" altLang="ja-JP" sz="2800" dirty="0"/>
          </a:p>
          <a:p>
            <a:pPr lvl="2">
              <a:buFont typeface="Wingdings" panose="05000000000000000000" pitchFamily="2" charset="2"/>
              <a:buChar char="l"/>
            </a:pPr>
            <a:r>
              <a:rPr lang="en-US" altLang="ja-JP" sz="2200" dirty="0"/>
              <a:t>OpenCV</a:t>
            </a:r>
            <a:r>
              <a:rPr lang="ja-JP" altLang="en-US" sz="2200" dirty="0"/>
              <a:t>、</a:t>
            </a:r>
            <a:r>
              <a:rPr lang="en-US" altLang="ja-JP" sz="2200" dirty="0"/>
              <a:t>Python</a:t>
            </a:r>
            <a:r>
              <a:rPr lang="ja-JP" altLang="en-US" sz="2200" dirty="0"/>
              <a:t>、</a:t>
            </a:r>
            <a:r>
              <a:rPr lang="en-US" altLang="ja-JP" sz="2200" dirty="0"/>
              <a:t> Crab </a:t>
            </a:r>
            <a:r>
              <a:rPr lang="ja-JP" altLang="en-US" sz="2200" dirty="0"/>
              <a:t>、</a:t>
            </a:r>
            <a:r>
              <a:rPr lang="en-US" altLang="ja-JP" sz="2200" dirty="0" err="1"/>
              <a:t>sklearn</a:t>
            </a:r>
            <a:r>
              <a:rPr lang="ja-JP" altLang="en-US" sz="2200" dirty="0"/>
              <a:t>、</a:t>
            </a:r>
            <a:r>
              <a:rPr lang="en-US" altLang="ja-JP" sz="2200" dirty="0" err="1"/>
              <a:t>numpy</a:t>
            </a:r>
            <a:r>
              <a:rPr lang="ja-JP" altLang="en-US" sz="2200" dirty="0"/>
              <a:t>、</a:t>
            </a:r>
            <a:r>
              <a:rPr lang="en-US" altLang="ja-JP" sz="2200" dirty="0" err="1"/>
              <a:t>matplotlib</a:t>
            </a:r>
            <a:r>
              <a:rPr lang="ja-JP" altLang="en-US" sz="2200" dirty="0"/>
              <a:t>、</a:t>
            </a:r>
            <a:r>
              <a:rPr lang="en-US" altLang="ja-JP" sz="2200" dirty="0"/>
              <a:t>swig</a:t>
            </a:r>
            <a:r>
              <a:rPr lang="ja-JP" altLang="en-US" sz="2200" dirty="0"/>
              <a:t>、</a:t>
            </a:r>
            <a:r>
              <a:rPr lang="en-US" altLang="ja-JP" sz="2200" dirty="0"/>
              <a:t>cie2000</a:t>
            </a:r>
            <a:r>
              <a:rPr lang="ja-JP" altLang="en-US" sz="2200" dirty="0"/>
              <a:t>などインストール</a:t>
            </a:r>
            <a:endParaRPr lang="en-US" altLang="ja-JP" sz="2200" dirty="0"/>
          </a:p>
          <a:p>
            <a:pPr lvl="2">
              <a:buFont typeface="Wingdings" panose="05000000000000000000" pitchFamily="2" charset="2"/>
              <a:buChar char="l"/>
            </a:pPr>
            <a:r>
              <a:rPr lang="ja-JP" altLang="en-US" sz="2200" dirty="0"/>
              <a:t>データの管理</a:t>
            </a:r>
            <a:endParaRPr lang="en-US" altLang="ja-JP" sz="2200" dirty="0"/>
          </a:p>
          <a:p>
            <a:pPr lvl="4">
              <a:buFont typeface="Wingdings" panose="05000000000000000000" pitchFamily="2" charset="2"/>
              <a:buChar char="l"/>
            </a:pPr>
            <a:r>
              <a:rPr lang="ja-JP" altLang="en-US" sz="2000" dirty="0"/>
              <a:t>共感覚色データ、商品画像データ</a:t>
            </a:r>
            <a:endParaRPr lang="en-US" altLang="ja-JP" sz="2000" dirty="0"/>
          </a:p>
          <a:p>
            <a:pPr lvl="4">
              <a:buFont typeface="Wingdings" panose="05000000000000000000" pitchFamily="2" charset="2"/>
              <a:buChar char="l"/>
            </a:pPr>
            <a:r>
              <a:rPr lang="ja-JP" altLang="en-US" sz="2000" dirty="0"/>
              <a:t>商品キーワード</a:t>
            </a:r>
            <a:endParaRPr lang="en-US" altLang="ja-JP" sz="2000" dirty="0"/>
          </a:p>
          <a:p>
            <a:pPr lvl="4">
              <a:buFont typeface="Wingdings" panose="05000000000000000000" pitchFamily="2" charset="2"/>
              <a:buChar char="l"/>
            </a:pPr>
            <a:r>
              <a:rPr lang="ja-JP" altLang="en-US" sz="2000" dirty="0"/>
              <a:t>ユーザーの閲覧履歴</a:t>
            </a:r>
            <a:endParaRPr lang="en-US" altLang="ja-JP" sz="2000" dirty="0"/>
          </a:p>
          <a:p>
            <a:pPr>
              <a:buFont typeface="Wingdings" panose="05000000000000000000" pitchFamily="2" charset="2"/>
              <a:buChar char="l"/>
            </a:pPr>
            <a:r>
              <a:rPr lang="ja-JP" altLang="en-US" sz="2800" dirty="0"/>
              <a:t>サーバとデータベース</a:t>
            </a:r>
            <a:endParaRPr lang="en-US" altLang="ja-JP" sz="2800" dirty="0"/>
          </a:p>
          <a:p>
            <a:pPr lvl="2">
              <a:buFont typeface="Wingdings" panose="05000000000000000000" pitchFamily="2" charset="2"/>
              <a:buChar char="l"/>
            </a:pPr>
            <a:endParaRPr lang="en-US" altLang="ja-JP" sz="2200" dirty="0"/>
          </a:p>
        </p:txBody>
      </p:sp>
      <p:grpSp>
        <p:nvGrpSpPr>
          <p:cNvPr id="28" name="组合 27">
            <a:extLst>
              <a:ext uri="{FF2B5EF4-FFF2-40B4-BE49-F238E27FC236}">
                <a16:creationId xmlns:a16="http://schemas.microsoft.com/office/drawing/2014/main" id="{0C488A75-A96C-4879-89E2-1A30BC298D17}"/>
              </a:ext>
            </a:extLst>
          </p:cNvPr>
          <p:cNvGrpSpPr/>
          <p:nvPr/>
        </p:nvGrpSpPr>
        <p:grpSpPr>
          <a:xfrm>
            <a:off x="7475523" y="2743200"/>
            <a:ext cx="4716477" cy="3535947"/>
            <a:chOff x="7475523" y="2743200"/>
            <a:chExt cx="4716477" cy="3535947"/>
          </a:xfrm>
        </p:grpSpPr>
        <p:pic>
          <p:nvPicPr>
            <p:cNvPr id="11" name="图片 10">
              <a:extLst>
                <a:ext uri="{FF2B5EF4-FFF2-40B4-BE49-F238E27FC236}">
                  <a16:creationId xmlns:a16="http://schemas.microsoft.com/office/drawing/2014/main" id="{FF22D1CB-996B-4C81-9121-3F4F9D0E8F02}"/>
                </a:ext>
              </a:extLst>
            </p:cNvPr>
            <p:cNvPicPr>
              <a:picLocks noChangeAspect="1"/>
            </p:cNvPicPr>
            <p:nvPr/>
          </p:nvPicPr>
          <p:blipFill>
            <a:blip r:embed="rId3"/>
            <a:stretch>
              <a:fillRect/>
            </a:stretch>
          </p:blipFill>
          <p:spPr>
            <a:xfrm>
              <a:off x="7475523" y="5324612"/>
              <a:ext cx="796954" cy="815317"/>
            </a:xfrm>
            <a:prstGeom prst="rect">
              <a:avLst/>
            </a:prstGeom>
          </p:spPr>
        </p:pic>
        <p:sp>
          <p:nvSpPr>
            <p:cNvPr id="12" name="矩形: 圆角 11">
              <a:extLst>
                <a:ext uri="{FF2B5EF4-FFF2-40B4-BE49-F238E27FC236}">
                  <a16:creationId xmlns:a16="http://schemas.microsoft.com/office/drawing/2014/main" id="{631242B9-9739-4273-BF87-EF907AF44F54}"/>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5" name="矩形: 圆角 4">
              <a:extLst>
                <a:ext uri="{FF2B5EF4-FFF2-40B4-BE49-F238E27FC236}">
                  <a16:creationId xmlns:a16="http://schemas.microsoft.com/office/drawing/2014/main" id="{A52D2C84-9EDA-44D9-9F6E-1B96E94275CA}"/>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15" name="矩形: 圆角 14">
              <a:extLst>
                <a:ext uri="{FF2B5EF4-FFF2-40B4-BE49-F238E27FC236}">
                  <a16:creationId xmlns:a16="http://schemas.microsoft.com/office/drawing/2014/main" id="{F083315D-4129-44B3-9CC3-89BE1A5933B8}"/>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8" name="直接箭头连接符 7">
              <a:extLst>
                <a:ext uri="{FF2B5EF4-FFF2-40B4-BE49-F238E27FC236}">
                  <a16:creationId xmlns:a16="http://schemas.microsoft.com/office/drawing/2014/main" id="{1C774F9D-F18B-4BC0-9070-137EF701FF79}"/>
                </a:ext>
              </a:extLst>
            </p:cNvPr>
            <p:cNvCxnSpPr>
              <a:cxnSpLocks/>
              <a:stCxn id="5" idx="2"/>
              <a:endCxn id="15"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AB0CED9-3518-4669-B374-F9DD6E723A0E}"/>
                </a:ext>
              </a:extLst>
            </p:cNvPr>
            <p:cNvCxnSpPr>
              <a:cxnSpLocks/>
              <a:stCxn id="15" idx="0"/>
              <a:endCxn id="5"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F7E6F49-41DF-4DBA-9B24-8F7B504AD729}"/>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22" name="文本框 21">
              <a:extLst>
                <a:ext uri="{FF2B5EF4-FFF2-40B4-BE49-F238E27FC236}">
                  <a16:creationId xmlns:a16="http://schemas.microsoft.com/office/drawing/2014/main" id="{B0DF2235-C491-4D40-B219-E8C7B2D506D3}"/>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27" name="矩形 26">
              <a:extLst>
                <a:ext uri="{FF2B5EF4-FFF2-40B4-BE49-F238E27FC236}">
                  <a16:creationId xmlns:a16="http://schemas.microsoft.com/office/drawing/2014/main" id="{E16CC83D-50C0-44E5-9882-91611B4A1FB2}"/>
                </a:ext>
              </a:extLst>
            </p:cNvPr>
            <p:cNvSpPr/>
            <p:nvPr/>
          </p:nvSpPr>
          <p:spPr>
            <a:xfrm>
              <a:off x="8877299" y="5909815"/>
              <a:ext cx="2199641" cy="369332"/>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Tree>
    <p:extLst>
      <p:ext uri="{BB962C8B-B14F-4D97-AF65-F5344CB8AC3E}">
        <p14:creationId xmlns:p14="http://schemas.microsoft.com/office/powerpoint/2010/main" val="3279870043"/>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実証実験用</a:t>
            </a:r>
            <a:r>
              <a:rPr lang="en-US" altLang="ja-JP" dirty="0"/>
              <a:t>IROYA</a:t>
            </a:r>
            <a:r>
              <a:rPr lang="ja-JP" altLang="en-US" dirty="0"/>
              <a:t>通販サイト</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3"/>
            <a:ext cx="5232400" cy="4725663"/>
          </a:xfrm>
        </p:spPr>
        <p:txBody>
          <a:bodyPr>
            <a:normAutofit/>
          </a:bodyPr>
          <a:lstStyle/>
          <a:p>
            <a:pPr>
              <a:buFont typeface="Wingdings" panose="05000000000000000000" pitchFamily="2" charset="2"/>
              <a:buChar char="l"/>
            </a:pPr>
            <a:r>
              <a:rPr lang="ja-JP" altLang="en-US" sz="2400" dirty="0"/>
              <a:t>運営しているサイトと同じ様子</a:t>
            </a:r>
            <a:endParaRPr lang="en-US" altLang="ja-JP" sz="2400" dirty="0"/>
          </a:p>
          <a:p>
            <a:pPr>
              <a:buFont typeface="Wingdings" panose="05000000000000000000" pitchFamily="2" charset="2"/>
              <a:buChar char="l"/>
            </a:pPr>
            <a:r>
              <a:rPr lang="en-US" altLang="ja-JP" sz="2400" dirty="0"/>
              <a:t>AWS</a:t>
            </a:r>
            <a:r>
              <a:rPr lang="ja-JP" altLang="en-US" sz="2400" dirty="0"/>
              <a:t>の</a:t>
            </a:r>
            <a:r>
              <a:rPr lang="en-US" altLang="ja-JP" sz="2400" dirty="0"/>
              <a:t>IP</a:t>
            </a:r>
            <a:r>
              <a:rPr lang="ja-JP" altLang="en-US" sz="2400" dirty="0"/>
              <a:t>を入力して訪問</a:t>
            </a:r>
            <a:endParaRPr lang="en-US" altLang="ja-JP" sz="2400" dirty="0"/>
          </a:p>
          <a:p>
            <a:pPr>
              <a:buFont typeface="Wingdings" panose="05000000000000000000" pitchFamily="2" charset="2"/>
              <a:buChar char="l"/>
            </a:pPr>
            <a:r>
              <a:rPr lang="ja-JP" altLang="en-US" sz="2400" dirty="0"/>
              <a:t>おすすめアイテム欄が設置</a:t>
            </a:r>
            <a:endParaRPr lang="en-US" altLang="ja-JP" sz="2400" dirty="0"/>
          </a:p>
          <a:p>
            <a:pPr>
              <a:buFont typeface="Wingdings" panose="05000000000000000000" pitchFamily="2" charset="2"/>
              <a:buChar char="l"/>
            </a:pPr>
            <a:r>
              <a:rPr lang="en-US" altLang="ja-JP" sz="2400" dirty="0"/>
              <a:t>IROYA</a:t>
            </a:r>
            <a:r>
              <a:rPr lang="ja-JP" altLang="en-US" sz="2400" dirty="0"/>
              <a:t>側が協力</a:t>
            </a:r>
            <a:endParaRPr lang="en-US" altLang="ja-JP" sz="2400" dirty="0"/>
          </a:p>
          <a:p>
            <a:pPr lvl="2">
              <a:buFont typeface="Wingdings" panose="05000000000000000000" pitchFamily="2" charset="2"/>
              <a:buChar char="l"/>
            </a:pPr>
            <a:endParaRPr lang="en-US" altLang="ja-JP" dirty="0"/>
          </a:p>
          <a:p>
            <a:pPr lvl="2">
              <a:buFont typeface="Wingdings" panose="05000000000000000000" pitchFamily="2" charset="2"/>
              <a:buChar char="l"/>
            </a:pPr>
            <a:endParaRPr lang="en-US" altLang="ja-JP" sz="2000" dirty="0"/>
          </a:p>
          <a:p>
            <a:pPr marL="0" indent="0">
              <a:buNone/>
            </a:pPr>
            <a:endParaRPr lang="zh-CN" altLang="en-US" sz="2400" dirty="0"/>
          </a:p>
        </p:txBody>
      </p:sp>
      <p:pic>
        <p:nvPicPr>
          <p:cNvPr id="17" name="图片 26">
            <a:extLst>
              <a:ext uri="{FF2B5EF4-FFF2-40B4-BE49-F238E27FC236}">
                <a16:creationId xmlns:a16="http://schemas.microsoft.com/office/drawing/2014/main" id="{447F278D-6404-49AE-BF0F-D44023412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640" y="1737360"/>
            <a:ext cx="5037563" cy="4373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a:extLst>
              <a:ext uri="{FF2B5EF4-FFF2-40B4-BE49-F238E27FC236}">
                <a16:creationId xmlns:a16="http://schemas.microsoft.com/office/drawing/2014/main" id="{CF51EAE8-547D-4430-949B-CECE44CC07B0}"/>
              </a:ext>
            </a:extLst>
          </p:cNvPr>
          <p:cNvPicPr>
            <a:picLocks noChangeAspect="1"/>
          </p:cNvPicPr>
          <p:nvPr/>
        </p:nvPicPr>
        <p:blipFill>
          <a:blip r:embed="rId3"/>
          <a:stretch>
            <a:fillRect/>
          </a:stretch>
        </p:blipFill>
        <p:spPr>
          <a:xfrm>
            <a:off x="6530643" y="5380517"/>
            <a:ext cx="796954" cy="820481"/>
          </a:xfrm>
          <a:prstGeom prst="rect">
            <a:avLst/>
          </a:prstGeom>
        </p:spPr>
      </p:pic>
    </p:spTree>
    <p:extLst>
      <p:ext uri="{BB962C8B-B14F-4D97-AF65-F5344CB8AC3E}">
        <p14:creationId xmlns:p14="http://schemas.microsoft.com/office/powerpoint/2010/main" val="3834511937"/>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normAutofit/>
          </a:bodyPr>
          <a:lstStyle/>
          <a:p>
            <a:r>
              <a:rPr lang="ja-JP" altLang="en-US" sz="4400" dirty="0"/>
              <a:t>通販サイトとレコメンダ</a:t>
            </a:r>
            <a:r>
              <a:rPr lang="en-US" altLang="ja-JP" sz="4400" dirty="0"/>
              <a:t>―</a:t>
            </a:r>
            <a:r>
              <a:rPr lang="ja-JP" altLang="en-US" sz="4400" dirty="0"/>
              <a:t>システムの通信</a:t>
            </a:r>
            <a:endParaRPr lang="zh-CN" altLang="en-US" sz="4400"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3"/>
            <a:ext cx="5583438" cy="733673"/>
          </a:xfrm>
        </p:spPr>
        <p:txBody>
          <a:bodyPr>
            <a:normAutofit/>
          </a:bodyPr>
          <a:lstStyle/>
          <a:p>
            <a:pPr>
              <a:buFont typeface="Wingdings" panose="05000000000000000000" pitchFamily="2" charset="2"/>
              <a:buChar char="l"/>
            </a:pPr>
            <a:r>
              <a:rPr lang="ja-JP" altLang="en-US" sz="2800" dirty="0"/>
              <a:t>データ交換のインターフェース</a:t>
            </a:r>
            <a:endParaRPr lang="en-US" altLang="ja-JP" sz="2800" dirty="0"/>
          </a:p>
          <a:p>
            <a:pPr lvl="2">
              <a:buFont typeface="Wingdings" panose="05000000000000000000" pitchFamily="2" charset="2"/>
              <a:buChar char="l"/>
            </a:pPr>
            <a:endParaRPr lang="en-US" altLang="ja-JP" sz="2200" dirty="0"/>
          </a:p>
          <a:p>
            <a:pPr marL="0" indent="0">
              <a:buNone/>
            </a:pPr>
            <a:endParaRPr lang="zh-CN" altLang="en-US" sz="2800" dirty="0"/>
          </a:p>
        </p:txBody>
      </p:sp>
      <p:sp>
        <p:nvSpPr>
          <p:cNvPr id="14" name="文本框 13">
            <a:extLst>
              <a:ext uri="{FF2B5EF4-FFF2-40B4-BE49-F238E27FC236}">
                <a16:creationId xmlns:a16="http://schemas.microsoft.com/office/drawing/2014/main" id="{59238CBE-0F92-4719-82F2-FF5275B1706C}"/>
              </a:ext>
            </a:extLst>
          </p:cNvPr>
          <p:cNvSpPr txBox="1"/>
          <p:nvPr/>
        </p:nvSpPr>
        <p:spPr>
          <a:xfrm rot="19985956">
            <a:off x="5282447" y="4251523"/>
            <a:ext cx="1556836" cy="369332"/>
          </a:xfrm>
          <a:prstGeom prst="rect">
            <a:avLst/>
          </a:prstGeom>
          <a:noFill/>
        </p:spPr>
        <p:txBody>
          <a:bodyPr wrap="none" rtlCol="0">
            <a:spAutoFit/>
          </a:bodyPr>
          <a:lstStyle/>
          <a:p>
            <a:r>
              <a:rPr lang="ja-JP" altLang="en-US" dirty="0"/>
              <a:t>レコメンド結果</a:t>
            </a:r>
            <a:endParaRPr lang="zh-CN" altLang="en-US" dirty="0"/>
          </a:p>
        </p:txBody>
      </p:sp>
      <p:pic>
        <p:nvPicPr>
          <p:cNvPr id="16" name="图片 26">
            <a:extLst>
              <a:ext uri="{FF2B5EF4-FFF2-40B4-BE49-F238E27FC236}">
                <a16:creationId xmlns:a16="http://schemas.microsoft.com/office/drawing/2014/main" id="{C25DFE4B-BF14-4914-ADAA-19E3483F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1" y="2706376"/>
            <a:ext cx="3995055" cy="346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a:extLst>
              <a:ext uri="{FF2B5EF4-FFF2-40B4-BE49-F238E27FC236}">
                <a16:creationId xmlns:a16="http://schemas.microsoft.com/office/drawing/2014/main" id="{3804D023-890B-4D4C-B1B7-7598220EB1DD}"/>
              </a:ext>
            </a:extLst>
          </p:cNvPr>
          <p:cNvPicPr>
            <a:picLocks noChangeAspect="1"/>
          </p:cNvPicPr>
          <p:nvPr/>
        </p:nvPicPr>
        <p:blipFill>
          <a:blip r:embed="rId3"/>
          <a:stretch>
            <a:fillRect/>
          </a:stretch>
        </p:blipFill>
        <p:spPr>
          <a:xfrm>
            <a:off x="413308" y="5354112"/>
            <a:ext cx="796954" cy="820481"/>
          </a:xfrm>
          <a:prstGeom prst="rect">
            <a:avLst/>
          </a:prstGeom>
        </p:spPr>
      </p:pic>
      <p:grpSp>
        <p:nvGrpSpPr>
          <p:cNvPr id="25" name="组合 24">
            <a:extLst>
              <a:ext uri="{FF2B5EF4-FFF2-40B4-BE49-F238E27FC236}">
                <a16:creationId xmlns:a16="http://schemas.microsoft.com/office/drawing/2014/main" id="{846B31A1-C863-49BF-BB64-E43D2BC8AA03}"/>
              </a:ext>
            </a:extLst>
          </p:cNvPr>
          <p:cNvGrpSpPr/>
          <p:nvPr/>
        </p:nvGrpSpPr>
        <p:grpSpPr>
          <a:xfrm>
            <a:off x="7475523" y="2453949"/>
            <a:ext cx="4716477" cy="3535947"/>
            <a:chOff x="7475523" y="2743200"/>
            <a:chExt cx="4716477" cy="3535947"/>
          </a:xfrm>
        </p:grpSpPr>
        <p:pic>
          <p:nvPicPr>
            <p:cNvPr id="26" name="图片 25">
              <a:extLst>
                <a:ext uri="{FF2B5EF4-FFF2-40B4-BE49-F238E27FC236}">
                  <a16:creationId xmlns:a16="http://schemas.microsoft.com/office/drawing/2014/main" id="{CE902907-2B8A-4CE9-9417-7EF9894F9C74}"/>
                </a:ext>
              </a:extLst>
            </p:cNvPr>
            <p:cNvPicPr>
              <a:picLocks noChangeAspect="1"/>
            </p:cNvPicPr>
            <p:nvPr/>
          </p:nvPicPr>
          <p:blipFill>
            <a:blip r:embed="rId3"/>
            <a:stretch>
              <a:fillRect/>
            </a:stretch>
          </p:blipFill>
          <p:spPr>
            <a:xfrm>
              <a:off x="7475523" y="5324612"/>
              <a:ext cx="796954" cy="815317"/>
            </a:xfrm>
            <a:prstGeom prst="rect">
              <a:avLst/>
            </a:prstGeom>
          </p:spPr>
        </p:pic>
        <p:sp>
          <p:nvSpPr>
            <p:cNvPr id="27" name="矩形: 圆角 26">
              <a:extLst>
                <a:ext uri="{FF2B5EF4-FFF2-40B4-BE49-F238E27FC236}">
                  <a16:creationId xmlns:a16="http://schemas.microsoft.com/office/drawing/2014/main" id="{221D1F1C-CF09-40C7-A1FB-E03026B5F2FF}"/>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8" name="矩形: 圆角 27">
              <a:extLst>
                <a:ext uri="{FF2B5EF4-FFF2-40B4-BE49-F238E27FC236}">
                  <a16:creationId xmlns:a16="http://schemas.microsoft.com/office/drawing/2014/main" id="{51B5FC7B-6BB3-45B0-AEC4-FB4EC075E06D}"/>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29" name="矩形: 圆角 28">
              <a:extLst>
                <a:ext uri="{FF2B5EF4-FFF2-40B4-BE49-F238E27FC236}">
                  <a16:creationId xmlns:a16="http://schemas.microsoft.com/office/drawing/2014/main" id="{1A839189-8898-4964-A5B3-B7F5D7164C5C}"/>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30" name="直接箭头连接符 29">
              <a:extLst>
                <a:ext uri="{FF2B5EF4-FFF2-40B4-BE49-F238E27FC236}">
                  <a16:creationId xmlns:a16="http://schemas.microsoft.com/office/drawing/2014/main" id="{BCE5952C-9F5F-46CC-B113-EA008DDC3903}"/>
                </a:ext>
              </a:extLst>
            </p:cNvPr>
            <p:cNvCxnSpPr>
              <a:cxnSpLocks/>
              <a:stCxn id="28" idx="2"/>
              <a:endCxn id="29"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2A3924A-A01D-426D-9DAF-6B6C922D7CBD}"/>
                </a:ext>
              </a:extLst>
            </p:cNvPr>
            <p:cNvCxnSpPr>
              <a:cxnSpLocks/>
              <a:stCxn id="29" idx="0"/>
              <a:endCxn id="28"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4C747E-2661-4135-BA9B-79DCDD70ADB5}"/>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33" name="文本框 32">
              <a:extLst>
                <a:ext uri="{FF2B5EF4-FFF2-40B4-BE49-F238E27FC236}">
                  <a16:creationId xmlns:a16="http://schemas.microsoft.com/office/drawing/2014/main" id="{CD06A407-44E7-4C74-8BE8-C0E6075DFC27}"/>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34" name="矩形 33">
              <a:extLst>
                <a:ext uri="{FF2B5EF4-FFF2-40B4-BE49-F238E27FC236}">
                  <a16:creationId xmlns:a16="http://schemas.microsoft.com/office/drawing/2014/main" id="{0DD5C4E0-9AF1-40B7-A353-C5542B7DE69B}"/>
                </a:ext>
              </a:extLst>
            </p:cNvPr>
            <p:cNvSpPr/>
            <p:nvPr/>
          </p:nvSpPr>
          <p:spPr>
            <a:xfrm>
              <a:off x="8877299" y="5909815"/>
              <a:ext cx="2199641" cy="369332"/>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
        <p:nvSpPr>
          <p:cNvPr id="4" name="箭头: 右 3">
            <a:extLst>
              <a:ext uri="{FF2B5EF4-FFF2-40B4-BE49-F238E27FC236}">
                <a16:creationId xmlns:a16="http://schemas.microsoft.com/office/drawing/2014/main" id="{6CB84D50-305C-4EAD-ACA1-29D8B9E79D45}"/>
              </a:ext>
            </a:extLst>
          </p:cNvPr>
          <p:cNvSpPr/>
          <p:nvPr/>
        </p:nvSpPr>
        <p:spPr>
          <a:xfrm>
            <a:off x="5188881" y="3056596"/>
            <a:ext cx="26851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656EE32-15A6-4004-9AC5-6636AECA90C6}"/>
              </a:ext>
            </a:extLst>
          </p:cNvPr>
          <p:cNvSpPr txBox="1"/>
          <p:nvPr/>
        </p:nvSpPr>
        <p:spPr>
          <a:xfrm>
            <a:off x="5669787" y="2803626"/>
            <a:ext cx="1107996" cy="369332"/>
          </a:xfrm>
          <a:prstGeom prst="rect">
            <a:avLst/>
          </a:prstGeom>
          <a:noFill/>
        </p:spPr>
        <p:txBody>
          <a:bodyPr wrap="none" rtlCol="0">
            <a:spAutoFit/>
          </a:bodyPr>
          <a:lstStyle/>
          <a:p>
            <a:r>
              <a:rPr lang="ja-JP" altLang="en-US" dirty="0"/>
              <a:t>閲覧情報</a:t>
            </a:r>
            <a:endParaRPr lang="zh-CN" altLang="en-US" dirty="0"/>
          </a:p>
        </p:txBody>
      </p:sp>
      <p:sp>
        <p:nvSpPr>
          <p:cNvPr id="5" name="箭头: 下 4">
            <a:extLst>
              <a:ext uri="{FF2B5EF4-FFF2-40B4-BE49-F238E27FC236}">
                <a16:creationId xmlns:a16="http://schemas.microsoft.com/office/drawing/2014/main" id="{84121B96-B405-48B4-981C-7AC965F6E7F7}"/>
              </a:ext>
            </a:extLst>
          </p:cNvPr>
          <p:cNvSpPr/>
          <p:nvPr/>
        </p:nvSpPr>
        <p:spPr>
          <a:xfrm rot="3776628">
            <a:off x="6116306" y="2662070"/>
            <a:ext cx="345790" cy="3816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1952514"/>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E7CD5-8175-45FC-8BD1-5BC7B1C526D5}"/>
              </a:ext>
            </a:extLst>
          </p:cNvPr>
          <p:cNvSpPr>
            <a:spLocks noGrp="1"/>
          </p:cNvSpPr>
          <p:nvPr>
            <p:ph type="title"/>
          </p:nvPr>
        </p:nvSpPr>
        <p:spPr/>
        <p:txBody>
          <a:bodyPr/>
          <a:lstStyle/>
          <a:p>
            <a:r>
              <a:rPr lang="ja-JP" altLang="en-US" dirty="0"/>
              <a:t>構築した各</a:t>
            </a:r>
            <a:r>
              <a:rPr lang="en-US" altLang="ja-JP" dirty="0"/>
              <a:t>EC2</a:t>
            </a:r>
            <a:endParaRPr lang="zh-CN" altLang="en-US" dirty="0"/>
          </a:p>
        </p:txBody>
      </p:sp>
      <p:pic>
        <p:nvPicPr>
          <p:cNvPr id="4" name="图片 1">
            <a:extLst>
              <a:ext uri="{FF2B5EF4-FFF2-40B4-BE49-F238E27FC236}">
                <a16:creationId xmlns:a16="http://schemas.microsoft.com/office/drawing/2014/main" id="{8EF0CFB7-3D54-410A-9057-02C149F9B2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4396004"/>
            <a:ext cx="96964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03A888B2-315E-43C9-BF33-2873B65A6D78}"/>
              </a:ext>
            </a:extLst>
          </p:cNvPr>
          <p:cNvSpPr txBox="1">
            <a:spLocks/>
          </p:cNvSpPr>
          <p:nvPr/>
        </p:nvSpPr>
        <p:spPr>
          <a:xfrm>
            <a:off x="1097280" y="1845734"/>
            <a:ext cx="5673544" cy="28301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en-US" altLang="ja-JP" sz="2800" dirty="0"/>
              <a:t>EC</a:t>
            </a:r>
            <a:r>
              <a:rPr lang="ja-JP" altLang="en-US" sz="2800" dirty="0"/>
              <a:t>画面</a:t>
            </a:r>
            <a:endParaRPr lang="en-US" altLang="ja-JP" sz="28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a:p>
            <a:pPr>
              <a:buFont typeface="Wingdings" panose="05000000000000000000" pitchFamily="2" charset="2"/>
              <a:buChar char="l"/>
            </a:pPr>
            <a:r>
              <a:rPr lang="en-US" altLang="ja-JP" sz="2800" dirty="0"/>
              <a:t>Engine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a:t>
            </a:r>
            <a:endParaRPr lang="en-US" altLang="ja-JP" sz="2400" dirty="0"/>
          </a:p>
          <a:p>
            <a:pPr>
              <a:buFont typeface="Wingdings" panose="05000000000000000000" pitchFamily="2" charset="2"/>
              <a:buChar char="l"/>
            </a:pPr>
            <a:r>
              <a:rPr lang="ja-JP" altLang="en-US" sz="2800" dirty="0"/>
              <a:t>管理画面</a:t>
            </a:r>
            <a:endParaRPr lang="en-US" altLang="ja-JP" sz="2800" dirty="0"/>
          </a:p>
          <a:p>
            <a:pPr lvl="2">
              <a:buFont typeface="Wingdings" panose="05000000000000000000" pitchFamily="2" charset="2"/>
              <a:buChar char="l"/>
            </a:pPr>
            <a:r>
              <a:rPr lang="en-US" altLang="ja-JP" sz="2400" dirty="0"/>
              <a:t>IROYA</a:t>
            </a:r>
            <a:r>
              <a:rPr lang="ja-JP" altLang="en-US" sz="2400" dirty="0"/>
              <a:t>が提供したデータ管理システム</a:t>
            </a:r>
            <a:endParaRPr lang="en-US" altLang="ja-JP" sz="2400" dirty="0"/>
          </a:p>
          <a:p>
            <a:pPr marL="0" indent="0">
              <a:buFont typeface="Calibri" panose="020F0502020204030204" pitchFamily="34" charset="0"/>
              <a:buNone/>
            </a:pPr>
            <a:endParaRPr lang="zh-CN" altLang="en-US" sz="2800" dirty="0"/>
          </a:p>
        </p:txBody>
      </p:sp>
    </p:spTree>
    <p:extLst>
      <p:ext uri="{BB962C8B-B14F-4D97-AF65-F5344CB8AC3E}">
        <p14:creationId xmlns:p14="http://schemas.microsoft.com/office/powerpoint/2010/main" val="1134729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0A9F6-9EB9-417D-A0F3-35945B905D07}"/>
              </a:ext>
            </a:extLst>
          </p:cNvPr>
          <p:cNvSpPr>
            <a:spLocks noGrp="1"/>
          </p:cNvSpPr>
          <p:nvPr>
            <p:ph type="title"/>
          </p:nvPr>
        </p:nvSpPr>
        <p:spPr/>
        <p:txBody>
          <a:bodyPr/>
          <a:lstStyle/>
          <a:p>
            <a:r>
              <a:rPr lang="ja-JP" altLang="en-US" dirty="0"/>
              <a:t>エンジン実装</a:t>
            </a:r>
            <a:endParaRPr lang="zh-CN" altLang="en-US" dirty="0"/>
          </a:p>
        </p:txBody>
      </p:sp>
      <p:sp>
        <p:nvSpPr>
          <p:cNvPr id="3" name="内容占位符 2">
            <a:extLst>
              <a:ext uri="{FF2B5EF4-FFF2-40B4-BE49-F238E27FC236}">
                <a16:creationId xmlns:a16="http://schemas.microsoft.com/office/drawing/2014/main" id="{863A2329-696B-46A2-9057-CD071792A05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endParaRPr lang="zh-CN" altLang="en-US" sz="2800" dirty="0"/>
          </a:p>
        </p:txBody>
      </p:sp>
    </p:spTree>
    <p:extLst>
      <p:ext uri="{BB962C8B-B14F-4D97-AF65-F5344CB8AC3E}">
        <p14:creationId xmlns:p14="http://schemas.microsoft.com/office/powerpoint/2010/main" val="2666149250"/>
      </p:ext>
    </p:extLst>
  </p:cSld>
  <p:clrMapOvr>
    <a:masterClrMapping/>
  </p:clrMapOvr>
  <mc:AlternateContent xmlns:mc="http://schemas.openxmlformats.org/markup-compatibility/2006" xmlns:p14="http://schemas.microsoft.com/office/powerpoint/2010/main">
    <mc:Choice Requires="p14">
      <p:transition spd="slow" p14:dur="2000" advTm="4165"/>
    </mc:Choice>
    <mc:Fallback xmlns="">
      <p:transition spd="slow" advTm="41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プロジェクト概要</a:t>
            </a:r>
            <a:endParaRPr lang="zh-CN" altLang="en-US"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0262226"/>
      </p:ext>
    </p:extLst>
  </p:cSld>
  <p:clrMapOvr>
    <a:masterClrMapping/>
  </p:clrMapOvr>
  <mc:AlternateContent xmlns:mc="http://schemas.openxmlformats.org/markup-compatibility/2006" xmlns:p14="http://schemas.microsoft.com/office/powerpoint/2010/main">
    <mc:Choice Requires="p14">
      <p:transition spd="slow" p14:dur="2000" advTm="1468"/>
    </mc:Choice>
    <mc:Fallback xmlns="">
      <p:transition spd="slow" advTm="146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a:extLst>
              <a:ext uri="{FF2B5EF4-FFF2-40B4-BE49-F238E27FC236}">
                <a16:creationId xmlns:a16="http://schemas.microsoft.com/office/drawing/2014/main" id="{E37BD9B3-535E-4D5C-ACCA-D33864041801}"/>
              </a:ext>
            </a:extLst>
          </p:cNvPr>
          <p:cNvPicPr>
            <a:picLocks noChangeAspect="1"/>
          </p:cNvPicPr>
          <p:nvPr/>
        </p:nvPicPr>
        <p:blipFill>
          <a:blip r:embed="rId3"/>
          <a:stretch>
            <a:fillRect/>
          </a:stretch>
        </p:blipFill>
        <p:spPr>
          <a:xfrm>
            <a:off x="7811029" y="4617557"/>
            <a:ext cx="2555812" cy="1006167"/>
          </a:xfrm>
          <a:prstGeom prst="rect">
            <a:avLst/>
          </a:prstGeom>
        </p:spPr>
      </p:pic>
      <p:pic>
        <p:nvPicPr>
          <p:cNvPr id="10" name="内容占位符 9">
            <a:extLst>
              <a:ext uri="{FF2B5EF4-FFF2-40B4-BE49-F238E27FC236}">
                <a16:creationId xmlns:a16="http://schemas.microsoft.com/office/drawing/2014/main" id="{DC6565D7-A90E-486F-9922-D21845DEE674}"/>
              </a:ext>
            </a:extLst>
          </p:cNvPr>
          <p:cNvPicPr>
            <a:picLocks noGrp="1" noChangeAspect="1"/>
          </p:cNvPicPr>
          <p:nvPr>
            <p:ph idx="1"/>
          </p:nvPr>
        </p:nvPicPr>
        <p:blipFill>
          <a:blip r:embed="rId4"/>
          <a:stretch>
            <a:fillRect/>
          </a:stretch>
        </p:blipFill>
        <p:spPr>
          <a:xfrm>
            <a:off x="7811029" y="1870352"/>
            <a:ext cx="2374053" cy="2270833"/>
          </a:xfrm>
          <a:prstGeom prst="rect">
            <a:avLst/>
          </a:prstGeom>
        </p:spPr>
      </p:pic>
      <p:sp>
        <p:nvSpPr>
          <p:cNvPr id="5" name="内容占位符 2">
            <a:extLst>
              <a:ext uri="{FF2B5EF4-FFF2-40B4-BE49-F238E27FC236}">
                <a16:creationId xmlns:a16="http://schemas.microsoft.com/office/drawing/2014/main" id="{54353E46-483C-4463-830E-FF3ECE24E5ED}"/>
              </a:ext>
            </a:extLst>
          </p:cNvPr>
          <p:cNvSpPr txBox="1">
            <a:spLocks/>
          </p:cNvSpPr>
          <p:nvPr/>
        </p:nvSpPr>
        <p:spPr>
          <a:xfrm>
            <a:off x="10972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類似度評価のアルゴリズムを提供</a:t>
            </a:r>
            <a:endParaRPr lang="en-US" altLang="ja-JP" sz="2200" dirty="0"/>
          </a:p>
          <a:p>
            <a:pPr marL="384048" lvl="2" indent="0">
              <a:buNone/>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9" name="文本框 8">
            <a:extLst>
              <a:ext uri="{FF2B5EF4-FFF2-40B4-BE49-F238E27FC236}">
                <a16:creationId xmlns:a16="http://schemas.microsoft.com/office/drawing/2014/main" id="{247E50F1-B314-4CC3-BBCE-B07E71BA4D4A}"/>
              </a:ext>
            </a:extLst>
          </p:cNvPr>
          <p:cNvSpPr txBox="1"/>
          <p:nvPr/>
        </p:nvSpPr>
        <p:spPr>
          <a:xfrm>
            <a:off x="10366841" y="2636436"/>
            <a:ext cx="1699504" cy="369332"/>
          </a:xfrm>
          <a:prstGeom prst="rect">
            <a:avLst/>
          </a:prstGeom>
          <a:noFill/>
        </p:spPr>
        <p:txBody>
          <a:bodyPr wrap="none" rtlCol="0">
            <a:spAutoFit/>
          </a:bodyPr>
          <a:lstStyle/>
          <a:p>
            <a:r>
              <a:rPr lang="ja-JP" altLang="en-US" b="1" dirty="0"/>
              <a:t>ユーザーデータ</a:t>
            </a:r>
            <a:endParaRPr lang="zh-CN" altLang="en-US" b="1" dirty="0"/>
          </a:p>
        </p:txBody>
      </p:sp>
    </p:spTree>
    <p:extLst>
      <p:ext uri="{BB962C8B-B14F-4D97-AF65-F5344CB8AC3E}">
        <p14:creationId xmlns:p14="http://schemas.microsoft.com/office/powerpoint/2010/main" val="2780543950"/>
      </p:ext>
    </p:extLst>
  </p:cSld>
  <p:clrMapOvr>
    <a:masterClrMapping/>
  </p:clrMapOvr>
  <mc:AlternateContent xmlns:mc="http://schemas.openxmlformats.org/markup-compatibility/2006" xmlns:p14="http://schemas.microsoft.com/office/powerpoint/2010/main">
    <mc:Choice Requires="p14">
      <p:transition spd="slow" p14:dur="2000" advTm="44104"/>
    </mc:Choice>
    <mc:Fallback xmlns="">
      <p:transition spd="slow" advTm="4410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720472" cy="1450757"/>
          </a:xfrm>
        </p:spPr>
        <p:txBody>
          <a:bodyPr>
            <a:normAutofit/>
          </a:bodyPr>
          <a:lstStyle/>
          <a:p>
            <a:r>
              <a:rPr lang="ja-JP" altLang="en-US" dirty="0"/>
              <a:t>コンテンツベースフィルタリング実装（</a:t>
            </a:r>
            <a:r>
              <a:rPr lang="en-US" altLang="zh-CN" dirty="0"/>
              <a:t>1/3</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10052802" cy="163791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zh-CN" sz="2400" dirty="0"/>
              <a:t>「</a:t>
            </a:r>
            <a:r>
              <a:rPr lang="en-US" altLang="zh-CN" sz="2400" dirty="0"/>
              <a:t>https://iroza.jp/products/</a:t>
            </a:r>
            <a:r>
              <a:rPr lang="ja-JP" altLang="zh-CN" sz="2400" dirty="0"/>
              <a:t>商品</a:t>
            </a:r>
            <a:r>
              <a:rPr lang="en-US" altLang="zh-CN" sz="2400" dirty="0"/>
              <a:t>ID</a:t>
            </a:r>
            <a:r>
              <a:rPr lang="ja-JP" altLang="zh-CN" sz="2400" dirty="0"/>
              <a:t>」形式</a:t>
            </a:r>
            <a:r>
              <a:rPr lang="ja-JP" altLang="en-US" sz="2400" dirty="0"/>
              <a:t>で自動的商品ページを訪問</a:t>
            </a:r>
            <a:endParaRPr lang="en-US" altLang="ja-JP" sz="2400" dirty="0"/>
          </a:p>
          <a:p>
            <a:pPr lvl="2">
              <a:buFont typeface="Wingdings" panose="05000000000000000000" pitchFamily="2" charset="2"/>
              <a:buChar char="l"/>
            </a:pPr>
            <a:r>
              <a:rPr lang="ja-JP" altLang="en-US" sz="2400" dirty="0"/>
              <a:t>ページから、キーワード内容を抽出</a:t>
            </a:r>
            <a:endParaRPr lang="en-US" altLang="ja-JP" sz="2400" dirty="0"/>
          </a:p>
          <a:p>
            <a:pPr lvl="2">
              <a:buFont typeface="Wingdings" panose="05000000000000000000" pitchFamily="2" charset="2"/>
              <a:buChar char="l"/>
            </a:pPr>
            <a:r>
              <a:rPr lang="ja-JP" altLang="en-US" sz="2400" dirty="0"/>
              <a:t>内容を英語に通訳（</a:t>
            </a:r>
            <a:r>
              <a:rPr lang="en-US" altLang="ja-JP" sz="2400" dirty="0" err="1"/>
              <a:t>GoogleTrans</a:t>
            </a:r>
            <a:r>
              <a:rPr lang="ja-JP" altLang="en-US" sz="2400" dirty="0"/>
              <a:t>　</a:t>
            </a:r>
            <a:r>
              <a:rPr lang="en-US" altLang="ja-JP" sz="2400" dirty="0"/>
              <a:t>API</a:t>
            </a:r>
            <a:r>
              <a:rPr lang="ja-JP" altLang="en-US" sz="2400" dirty="0"/>
              <a:t>利用）</a:t>
            </a:r>
            <a:endParaRPr lang="en-US" altLang="ja-JP" sz="2400" dirty="0"/>
          </a:p>
          <a:p>
            <a:pPr lvl="2">
              <a:buFont typeface="Wingdings" panose="05000000000000000000" pitchFamily="2" charset="2"/>
              <a:buChar char="l"/>
            </a:pPr>
            <a:endParaRPr lang="en-US" altLang="zh-CN" sz="2400" dirty="0"/>
          </a:p>
        </p:txBody>
      </p:sp>
      <p:pic>
        <p:nvPicPr>
          <p:cNvPr id="5" name="图片 4">
            <a:extLst>
              <a:ext uri="{FF2B5EF4-FFF2-40B4-BE49-F238E27FC236}">
                <a16:creationId xmlns:a16="http://schemas.microsoft.com/office/drawing/2014/main" id="{CCCD7394-EA35-4662-8887-FC7CAA971F2E}"/>
              </a:ext>
            </a:extLst>
          </p:cNvPr>
          <p:cNvPicPr>
            <a:picLocks noChangeAspect="1"/>
          </p:cNvPicPr>
          <p:nvPr/>
        </p:nvPicPr>
        <p:blipFill>
          <a:blip r:embed="rId3"/>
          <a:stretch>
            <a:fillRect/>
          </a:stretch>
        </p:blipFill>
        <p:spPr>
          <a:xfrm>
            <a:off x="7748624" y="3510972"/>
            <a:ext cx="3934647" cy="2466495"/>
          </a:xfrm>
          <a:prstGeom prst="rect">
            <a:avLst/>
          </a:prstGeom>
        </p:spPr>
      </p:pic>
      <p:pic>
        <p:nvPicPr>
          <p:cNvPr id="6" name="图片 5">
            <a:extLst>
              <a:ext uri="{FF2B5EF4-FFF2-40B4-BE49-F238E27FC236}">
                <a16:creationId xmlns:a16="http://schemas.microsoft.com/office/drawing/2014/main" id="{8E7D5B17-1DDC-4CDA-8F75-0263D452000D}"/>
              </a:ext>
            </a:extLst>
          </p:cNvPr>
          <p:cNvPicPr>
            <a:picLocks noChangeAspect="1"/>
          </p:cNvPicPr>
          <p:nvPr/>
        </p:nvPicPr>
        <p:blipFill>
          <a:blip r:embed="rId4"/>
          <a:stretch>
            <a:fillRect/>
          </a:stretch>
        </p:blipFill>
        <p:spPr>
          <a:xfrm>
            <a:off x="4946500" y="3857414"/>
            <a:ext cx="1685925" cy="985838"/>
          </a:xfrm>
          <a:prstGeom prst="rect">
            <a:avLst/>
          </a:prstGeom>
        </p:spPr>
      </p:pic>
      <p:sp>
        <p:nvSpPr>
          <p:cNvPr id="7" name="箭头: 右 6">
            <a:extLst>
              <a:ext uri="{FF2B5EF4-FFF2-40B4-BE49-F238E27FC236}">
                <a16:creationId xmlns:a16="http://schemas.microsoft.com/office/drawing/2014/main" id="{6F815059-2E37-48E2-8C11-F54503146EC2}"/>
              </a:ext>
            </a:extLst>
          </p:cNvPr>
          <p:cNvSpPr/>
          <p:nvPr/>
        </p:nvSpPr>
        <p:spPr>
          <a:xfrm>
            <a:off x="3934467" y="4764390"/>
            <a:ext cx="3445322"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345B736-D025-4798-9F35-F890D77258E2}"/>
              </a:ext>
            </a:extLst>
          </p:cNvPr>
          <p:cNvPicPr>
            <a:picLocks noChangeAspect="1"/>
          </p:cNvPicPr>
          <p:nvPr/>
        </p:nvPicPr>
        <p:blipFill>
          <a:blip r:embed="rId5"/>
          <a:stretch>
            <a:fillRect/>
          </a:stretch>
        </p:blipFill>
        <p:spPr>
          <a:xfrm>
            <a:off x="0" y="3483644"/>
            <a:ext cx="3762375" cy="2952750"/>
          </a:xfrm>
          <a:prstGeom prst="rect">
            <a:avLst/>
          </a:prstGeom>
        </p:spPr>
      </p:pic>
    </p:spTree>
    <p:extLst>
      <p:ext uri="{BB962C8B-B14F-4D97-AF65-F5344CB8AC3E}">
        <p14:creationId xmlns:p14="http://schemas.microsoft.com/office/powerpoint/2010/main" val="4067247939"/>
      </p:ext>
    </p:extLst>
  </p:cSld>
  <p:clrMapOvr>
    <a:masterClrMapping/>
  </p:clrMapOvr>
  <mc:AlternateContent xmlns:mc="http://schemas.openxmlformats.org/markup-compatibility/2006" xmlns:p14="http://schemas.microsoft.com/office/powerpoint/2010/main">
    <mc:Choice Requires="p14">
      <p:transition spd="slow" p14:dur="2000" advTm="33237"/>
    </mc:Choice>
    <mc:Fallback xmlns="">
      <p:transition spd="slow" advTm="3323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2/3</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5"/>
            <a:ext cx="8486335" cy="12773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TF-IDF</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p:txBody>
      </p:sp>
      <p:sp>
        <p:nvSpPr>
          <p:cNvPr id="5" name="箭头: 右 4">
            <a:extLst>
              <a:ext uri="{FF2B5EF4-FFF2-40B4-BE49-F238E27FC236}">
                <a16:creationId xmlns:a16="http://schemas.microsoft.com/office/drawing/2014/main" id="{E8E782EB-E39B-4608-842D-A99EB0F19D26}"/>
              </a:ext>
            </a:extLst>
          </p:cNvPr>
          <p:cNvSpPr/>
          <p:nvPr/>
        </p:nvSpPr>
        <p:spPr>
          <a:xfrm rot="2343938">
            <a:off x="5080538" y="4066874"/>
            <a:ext cx="1520890" cy="351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5BB4B6D-A2BE-4354-986C-EF0F7F393CE0}"/>
              </a:ext>
            </a:extLst>
          </p:cNvPr>
          <p:cNvSpPr txBox="1"/>
          <p:nvPr/>
        </p:nvSpPr>
        <p:spPr>
          <a:xfrm>
            <a:off x="4860364" y="4211963"/>
            <a:ext cx="789477" cy="646331"/>
          </a:xfrm>
          <a:prstGeom prst="rect">
            <a:avLst/>
          </a:prstGeom>
          <a:noFill/>
        </p:spPr>
        <p:txBody>
          <a:bodyPr wrap="square" rtlCol="0">
            <a:spAutoFit/>
          </a:bodyPr>
          <a:lstStyle/>
          <a:p>
            <a:r>
              <a:rPr lang="en-US" altLang="zh-CN" dirty="0"/>
              <a:t>TF-IDF</a:t>
            </a:r>
          </a:p>
          <a:p>
            <a:endParaRPr lang="zh-CN" altLang="en-US" dirty="0"/>
          </a:p>
        </p:txBody>
      </p:sp>
      <p:pic>
        <p:nvPicPr>
          <p:cNvPr id="7" name="图片 6">
            <a:extLst>
              <a:ext uri="{FF2B5EF4-FFF2-40B4-BE49-F238E27FC236}">
                <a16:creationId xmlns:a16="http://schemas.microsoft.com/office/drawing/2014/main" id="{9FB3335A-F71A-4784-8C1F-839C1E2BC21C}"/>
              </a:ext>
            </a:extLst>
          </p:cNvPr>
          <p:cNvPicPr>
            <a:picLocks noChangeAspect="1"/>
          </p:cNvPicPr>
          <p:nvPr/>
        </p:nvPicPr>
        <p:blipFill>
          <a:blip r:embed="rId3"/>
          <a:stretch>
            <a:fillRect/>
          </a:stretch>
        </p:blipFill>
        <p:spPr>
          <a:xfrm>
            <a:off x="6417180" y="4490557"/>
            <a:ext cx="5565885" cy="1450757"/>
          </a:xfrm>
          <a:prstGeom prst="rect">
            <a:avLst/>
          </a:prstGeom>
        </p:spPr>
      </p:pic>
      <p:pic>
        <p:nvPicPr>
          <p:cNvPr id="8" name="图片 7">
            <a:extLst>
              <a:ext uri="{FF2B5EF4-FFF2-40B4-BE49-F238E27FC236}">
                <a16:creationId xmlns:a16="http://schemas.microsoft.com/office/drawing/2014/main" id="{4E6A6063-3806-4455-A205-F4C9C1E37305}"/>
              </a:ext>
            </a:extLst>
          </p:cNvPr>
          <p:cNvPicPr>
            <a:picLocks noChangeAspect="1"/>
          </p:cNvPicPr>
          <p:nvPr/>
        </p:nvPicPr>
        <p:blipFill>
          <a:blip r:embed="rId4"/>
          <a:stretch>
            <a:fillRect/>
          </a:stretch>
        </p:blipFill>
        <p:spPr>
          <a:xfrm>
            <a:off x="325988" y="3412407"/>
            <a:ext cx="5972175" cy="314325"/>
          </a:xfrm>
          <a:prstGeom prst="rect">
            <a:avLst/>
          </a:prstGeom>
        </p:spPr>
      </p:pic>
    </p:spTree>
    <p:extLst>
      <p:ext uri="{BB962C8B-B14F-4D97-AF65-F5344CB8AC3E}">
        <p14:creationId xmlns:p14="http://schemas.microsoft.com/office/powerpoint/2010/main" val="3493232092"/>
      </p:ext>
    </p:extLst>
  </p:cSld>
  <p:clrMapOvr>
    <a:masterClrMapping/>
  </p:clrMapOvr>
  <mc:AlternateContent xmlns:mc="http://schemas.openxmlformats.org/markup-compatibility/2006" xmlns:p14="http://schemas.microsoft.com/office/powerpoint/2010/main">
    <mc:Choice Requires="p14">
      <p:transition spd="slow" p14:dur="2000" advTm="16059"/>
    </mc:Choice>
    <mc:Fallback xmlns="">
      <p:transition spd="slow" advTm="1605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3/3</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レコメンド</a:t>
            </a:r>
            <a:endParaRPr lang="zh-CN" altLang="en-US" sz="2800" dirty="0"/>
          </a:p>
        </p:txBody>
      </p:sp>
      <p:pic>
        <p:nvPicPr>
          <p:cNvPr id="6147" name="图片 43">
            <a:extLst>
              <a:ext uri="{FF2B5EF4-FFF2-40B4-BE49-F238E27FC236}">
                <a16:creationId xmlns:a16="http://schemas.microsoft.com/office/drawing/2014/main" id="{BB4B98DB-9C01-4054-9550-A57ABF774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160" y="2889081"/>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1059734"/>
      </p:ext>
    </p:extLst>
  </p:cSld>
  <p:clrMapOvr>
    <a:masterClrMapping/>
  </p:clrMapOvr>
  <mc:AlternateContent xmlns:mc="http://schemas.openxmlformats.org/markup-compatibility/2006" xmlns:p14="http://schemas.microsoft.com/office/powerpoint/2010/main">
    <mc:Choice Requires="p14">
      <p:transition spd="slow" p14:dur="2000" advTm="16059"/>
    </mc:Choice>
    <mc:Fallback xmlns="">
      <p:transition spd="slow" advTm="1605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a:t> Python </a:t>
            </a:r>
            <a:r>
              <a:rPr lang="ja-JP" altLang="en-US" sz="2000" dirty="0"/>
              <a:t>、</a:t>
            </a:r>
            <a:r>
              <a:rPr lang="en-US" altLang="ja-JP" sz="2000" dirty="0"/>
              <a:t> </a:t>
            </a:r>
            <a:r>
              <a:rPr lang="en-US" altLang="ja-JP" sz="2000" dirty="0" err="1"/>
              <a:t>sklearn</a:t>
            </a:r>
            <a:r>
              <a:rPr lang="en-US" altLang="ja-JP" sz="2000" dirty="0"/>
              <a:t> </a:t>
            </a:r>
            <a:r>
              <a:rPr lang="ja-JP" altLang="en-US" sz="2000" dirty="0"/>
              <a:t>、</a:t>
            </a:r>
            <a:r>
              <a:rPr lang="en-US" altLang="ja-JP" sz="2000" dirty="0" err="1"/>
              <a:t>Numpy</a:t>
            </a:r>
            <a:r>
              <a:rPr lang="ja-JP" altLang="en-US" sz="2000" dirty="0"/>
              <a:t>、</a:t>
            </a:r>
            <a:r>
              <a:rPr lang="en-US" altLang="ja-JP" sz="2000" dirty="0" err="1"/>
              <a:t>Matplotlib</a:t>
            </a:r>
            <a:r>
              <a:rPr lang="ja-JP" altLang="en-US" sz="2000" dirty="0"/>
              <a:t>、</a:t>
            </a:r>
            <a:endParaRPr lang="en-US" altLang="ja-JP" sz="2000" dirty="0"/>
          </a:p>
          <a:p>
            <a:pPr lvl="2">
              <a:buFont typeface="Wingdings" panose="05000000000000000000" pitchFamily="2" charset="2"/>
              <a:buChar char="l"/>
            </a:pPr>
            <a:r>
              <a:rPr lang="en-US" altLang="ja-JP" sz="2000" dirty="0"/>
              <a:t>cie2000 </a:t>
            </a:r>
            <a:r>
              <a:rPr lang="ja-JP" altLang="en-US" sz="2000" dirty="0"/>
              <a:t>、</a:t>
            </a:r>
            <a:r>
              <a:rPr lang="en-US" altLang="ja-JP" sz="2000" dirty="0"/>
              <a:t>swig</a:t>
            </a:r>
          </a:p>
          <a:p>
            <a:pPr lvl="2">
              <a:buFont typeface="Wingdings" panose="05000000000000000000" pitchFamily="2" charset="2"/>
              <a:buChar char="l"/>
            </a:pPr>
            <a:endParaRPr lang="en-US" altLang="ja-JP" sz="2000" dirty="0"/>
          </a:p>
        </p:txBody>
      </p:sp>
      <p:pic>
        <p:nvPicPr>
          <p:cNvPr id="4" name="图片 3">
            <a:extLst>
              <a:ext uri="{FF2B5EF4-FFF2-40B4-BE49-F238E27FC236}">
                <a16:creationId xmlns:a16="http://schemas.microsoft.com/office/drawing/2014/main" id="{E6CB14EF-086A-44D4-A52E-D093FF366130}"/>
              </a:ext>
            </a:extLst>
          </p:cNvPr>
          <p:cNvPicPr>
            <a:picLocks noChangeAspect="1"/>
          </p:cNvPicPr>
          <p:nvPr/>
        </p:nvPicPr>
        <p:blipFill>
          <a:blip r:embed="rId3"/>
          <a:stretch>
            <a:fillRect/>
          </a:stretch>
        </p:blipFill>
        <p:spPr>
          <a:xfrm>
            <a:off x="1097280" y="3771778"/>
            <a:ext cx="1654078" cy="1333934"/>
          </a:xfrm>
          <a:prstGeom prst="rect">
            <a:avLst/>
          </a:prstGeom>
        </p:spPr>
      </p:pic>
      <p:pic>
        <p:nvPicPr>
          <p:cNvPr id="5" name="图片 4">
            <a:extLst>
              <a:ext uri="{FF2B5EF4-FFF2-40B4-BE49-F238E27FC236}">
                <a16:creationId xmlns:a16="http://schemas.microsoft.com/office/drawing/2014/main" id="{1B786223-F2F0-4BBD-8DF3-3242ED22DDA7}"/>
              </a:ext>
            </a:extLst>
          </p:cNvPr>
          <p:cNvPicPr>
            <a:picLocks noChangeAspect="1"/>
          </p:cNvPicPr>
          <p:nvPr/>
        </p:nvPicPr>
        <p:blipFill>
          <a:blip r:embed="rId4"/>
          <a:stretch>
            <a:fillRect/>
          </a:stretch>
        </p:blipFill>
        <p:spPr>
          <a:xfrm>
            <a:off x="3122740" y="3771778"/>
            <a:ext cx="3216688" cy="1333934"/>
          </a:xfrm>
          <a:prstGeom prst="rect">
            <a:avLst/>
          </a:prstGeom>
        </p:spPr>
      </p:pic>
      <p:pic>
        <p:nvPicPr>
          <p:cNvPr id="6" name="图片 5">
            <a:extLst>
              <a:ext uri="{FF2B5EF4-FFF2-40B4-BE49-F238E27FC236}">
                <a16:creationId xmlns:a16="http://schemas.microsoft.com/office/drawing/2014/main" id="{3348708B-41BB-4686-92C9-B960B6E0D607}"/>
              </a:ext>
            </a:extLst>
          </p:cNvPr>
          <p:cNvPicPr>
            <a:picLocks noChangeAspect="1"/>
          </p:cNvPicPr>
          <p:nvPr/>
        </p:nvPicPr>
        <p:blipFill>
          <a:blip r:embed="rId5"/>
          <a:stretch>
            <a:fillRect/>
          </a:stretch>
        </p:blipFill>
        <p:spPr>
          <a:xfrm>
            <a:off x="6656070" y="3895820"/>
            <a:ext cx="4438650" cy="1085850"/>
          </a:xfrm>
          <a:prstGeom prst="rect">
            <a:avLst/>
          </a:prstGeom>
        </p:spPr>
      </p:pic>
    </p:spTree>
    <p:extLst>
      <p:ext uri="{BB962C8B-B14F-4D97-AF65-F5344CB8AC3E}">
        <p14:creationId xmlns:p14="http://schemas.microsoft.com/office/powerpoint/2010/main" val="3975000894"/>
      </p:ext>
    </p:extLst>
  </p:cSld>
  <p:clrMapOvr>
    <a:masterClrMapping/>
  </p:clrMapOvr>
  <mc:AlternateContent xmlns:mc="http://schemas.openxmlformats.org/markup-compatibility/2006" xmlns:p14="http://schemas.microsoft.com/office/powerpoint/2010/main">
    <mc:Choice Requires="p14">
      <p:transition spd="slow" p14:dur="2000" advTm="17996"/>
    </mc:Choice>
    <mc:Fallback xmlns="">
      <p:transition spd="slow" advTm="1799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2/9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1966893"/>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で自動的に商品ページを訪問</a:t>
            </a:r>
            <a:endParaRPr lang="en-US" altLang="ja-JP" sz="2000" dirty="0"/>
          </a:p>
          <a:p>
            <a:pPr lvl="2">
              <a:buFont typeface="Wingdings" panose="05000000000000000000" pitchFamily="2" charset="2"/>
              <a:buChar char="l"/>
            </a:pPr>
            <a:r>
              <a:rPr lang="ja-JP" altLang="en-US" sz="2000" dirty="0"/>
              <a:t>ページから、画像の</a:t>
            </a:r>
            <a:r>
              <a:rPr lang="en-US" altLang="ja-JP" sz="2000" dirty="0"/>
              <a:t>IP</a:t>
            </a:r>
            <a:r>
              <a:rPr lang="ja-JP" altLang="en-US" sz="2000" dirty="0"/>
              <a:t>アドレスを検索し、ダウンロード</a:t>
            </a:r>
            <a:endParaRPr lang="en-US" altLang="ja-JP" sz="2000" dirty="0"/>
          </a:p>
        </p:txBody>
      </p:sp>
      <p:pic>
        <p:nvPicPr>
          <p:cNvPr id="7170" name="Picture 2" descr="JQ2JTDDZ`IJX@1H`75A(S@6">
            <a:extLst>
              <a:ext uri="{FF2B5EF4-FFF2-40B4-BE49-F238E27FC236}">
                <a16:creationId xmlns:a16="http://schemas.microsoft.com/office/drawing/2014/main" id="{99C7AB29-333B-4BDB-9911-94683730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620" y="2788006"/>
            <a:ext cx="4098482" cy="358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0C24032-B510-41DA-B612-F58BCC5EF44E}"/>
              </a:ext>
            </a:extLst>
          </p:cNvPr>
          <p:cNvPicPr>
            <a:picLocks noChangeAspect="1"/>
          </p:cNvPicPr>
          <p:nvPr/>
        </p:nvPicPr>
        <p:blipFill>
          <a:blip r:embed="rId4"/>
          <a:stretch>
            <a:fillRect/>
          </a:stretch>
        </p:blipFill>
        <p:spPr>
          <a:xfrm>
            <a:off x="269126" y="3518675"/>
            <a:ext cx="4472195" cy="2800769"/>
          </a:xfrm>
          <a:prstGeom prst="rect">
            <a:avLst/>
          </a:prstGeom>
        </p:spPr>
      </p:pic>
      <p:sp>
        <p:nvSpPr>
          <p:cNvPr id="6" name="箭头: 右 5">
            <a:extLst>
              <a:ext uri="{FF2B5EF4-FFF2-40B4-BE49-F238E27FC236}">
                <a16:creationId xmlns:a16="http://schemas.microsoft.com/office/drawing/2014/main" id="{CE704829-5B04-4D18-8C8F-F3F26728883E}"/>
              </a:ext>
            </a:extLst>
          </p:cNvPr>
          <p:cNvSpPr/>
          <p:nvPr/>
        </p:nvSpPr>
        <p:spPr>
          <a:xfrm>
            <a:off x="4838763" y="4985068"/>
            <a:ext cx="2447419"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066D1C6-C9AA-4EDE-9E1E-90F905B90148}"/>
              </a:ext>
            </a:extLst>
          </p:cNvPr>
          <p:cNvSpPr txBox="1"/>
          <p:nvPr/>
        </p:nvSpPr>
        <p:spPr>
          <a:xfrm>
            <a:off x="4936201" y="4582308"/>
            <a:ext cx="2252540" cy="400110"/>
          </a:xfrm>
          <a:prstGeom prst="rect">
            <a:avLst/>
          </a:prstGeom>
          <a:noFill/>
        </p:spPr>
        <p:txBody>
          <a:bodyPr wrap="none" rtlCol="0">
            <a:spAutoFit/>
          </a:bodyPr>
          <a:lstStyle/>
          <a:p>
            <a:r>
              <a:rPr lang="ja-JP" altLang="en-US" sz="2000" b="1" dirty="0"/>
              <a:t>ダウンロード、保存</a:t>
            </a:r>
            <a:endParaRPr lang="zh-CN" altLang="en-US" sz="2000" b="1" dirty="0"/>
          </a:p>
        </p:txBody>
      </p:sp>
    </p:spTree>
    <p:extLst>
      <p:ext uri="{BB962C8B-B14F-4D97-AF65-F5344CB8AC3E}">
        <p14:creationId xmlns:p14="http://schemas.microsoft.com/office/powerpoint/2010/main" val="2661734567"/>
      </p:ext>
    </p:extLst>
  </p:cSld>
  <p:clrMapOvr>
    <a:masterClrMapping/>
  </p:clrMapOvr>
  <mc:AlternateContent xmlns:mc="http://schemas.openxmlformats.org/markup-compatibility/2006" xmlns:p14="http://schemas.microsoft.com/office/powerpoint/2010/main">
    <mc:Choice Requires="p14">
      <p:transition spd="slow" p14:dur="2000" advTm="16569"/>
    </mc:Choice>
    <mc:Fallback xmlns="">
      <p:transition spd="slow" advTm="1656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3/9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6670706" cy="922331"/>
          </a:xfrm>
        </p:spPr>
        <p:txBody>
          <a:bodyPr>
            <a:normAutofit/>
          </a:bodyPr>
          <a:lstStyle/>
          <a:p>
            <a:pPr>
              <a:buFont typeface="Wingdings" panose="05000000000000000000" pitchFamily="2" charset="2"/>
              <a:buChar char="l"/>
            </a:pPr>
            <a:r>
              <a:rPr lang="ja-JP" altLang="en-US" sz="2800" dirty="0"/>
              <a:t>商品画像の色が</a:t>
            </a:r>
            <a:r>
              <a:rPr lang="en-US" altLang="ja-JP" sz="2800" dirty="0"/>
              <a:t>Munsell</a:t>
            </a:r>
            <a:r>
              <a:rPr lang="ja-JP" altLang="en-US" sz="2800" dirty="0"/>
              <a:t>上の分布を求め</a:t>
            </a:r>
            <a:endParaRPr lang="en-US" altLang="ja-JP" sz="2800" dirty="0"/>
          </a:p>
          <a:p>
            <a:pPr lvl="2">
              <a:buFont typeface="Wingdings" panose="05000000000000000000" pitchFamily="2" charset="2"/>
              <a:buChar char="l"/>
            </a:pPr>
            <a:endParaRPr lang="en-US" altLang="ja-JP" sz="2200" dirty="0"/>
          </a:p>
        </p:txBody>
      </p:sp>
      <p:pic>
        <p:nvPicPr>
          <p:cNvPr id="4" name="图片 3">
            <a:extLst>
              <a:ext uri="{FF2B5EF4-FFF2-40B4-BE49-F238E27FC236}">
                <a16:creationId xmlns:a16="http://schemas.microsoft.com/office/drawing/2014/main" id="{C432EBD9-3EF7-4061-B437-61969881E08A}"/>
              </a:ext>
            </a:extLst>
          </p:cNvPr>
          <p:cNvPicPr>
            <a:picLocks noChangeAspect="1"/>
          </p:cNvPicPr>
          <p:nvPr/>
        </p:nvPicPr>
        <p:blipFill>
          <a:blip r:embed="rId3"/>
          <a:stretch>
            <a:fillRect/>
          </a:stretch>
        </p:blipFill>
        <p:spPr>
          <a:xfrm>
            <a:off x="128276" y="3340405"/>
            <a:ext cx="1580585" cy="2007770"/>
          </a:xfrm>
          <a:prstGeom prst="rect">
            <a:avLst/>
          </a:prstGeom>
        </p:spPr>
      </p:pic>
      <p:sp>
        <p:nvSpPr>
          <p:cNvPr id="5" name="箭头: 右 4">
            <a:extLst>
              <a:ext uri="{FF2B5EF4-FFF2-40B4-BE49-F238E27FC236}">
                <a16:creationId xmlns:a16="http://schemas.microsoft.com/office/drawing/2014/main" id="{BF8F4FD1-DAAE-42E0-8F04-87B3FDE06762}"/>
              </a:ext>
            </a:extLst>
          </p:cNvPr>
          <p:cNvSpPr/>
          <p:nvPr/>
        </p:nvSpPr>
        <p:spPr>
          <a:xfrm>
            <a:off x="1948261" y="4097492"/>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1AB317D1-18D2-4DF0-811B-088AB10ED5F3}"/>
              </a:ext>
            </a:extLst>
          </p:cNvPr>
          <p:cNvGrpSpPr/>
          <p:nvPr/>
        </p:nvGrpSpPr>
        <p:grpSpPr>
          <a:xfrm>
            <a:off x="2628688" y="3442845"/>
            <a:ext cx="1946669" cy="2100525"/>
            <a:chOff x="3308127" y="3091721"/>
            <a:chExt cx="1609725" cy="1539886"/>
          </a:xfrm>
        </p:grpSpPr>
        <p:sp>
          <p:nvSpPr>
            <p:cNvPr id="10" name="矩形 9">
              <a:extLst>
                <a:ext uri="{FF2B5EF4-FFF2-40B4-BE49-F238E27FC236}">
                  <a16:creationId xmlns:a16="http://schemas.microsoft.com/office/drawing/2014/main" id="{EA364F51-A03D-4C0D-92C5-676DD25B56D3}"/>
                </a:ext>
              </a:extLst>
            </p:cNvPr>
            <p:cNvSpPr/>
            <p:nvPr/>
          </p:nvSpPr>
          <p:spPr>
            <a:xfrm>
              <a:off x="3308127" y="3091721"/>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3" name="文本框 12">
              <a:extLst>
                <a:ext uri="{FF2B5EF4-FFF2-40B4-BE49-F238E27FC236}">
                  <a16:creationId xmlns:a16="http://schemas.microsoft.com/office/drawing/2014/main" id="{436CB3EC-933E-4305-B88D-E080CC103191}"/>
                </a:ext>
              </a:extLst>
            </p:cNvPr>
            <p:cNvSpPr txBox="1"/>
            <p:nvPr/>
          </p:nvSpPr>
          <p:spPr>
            <a:xfrm>
              <a:off x="3827316" y="3244124"/>
              <a:ext cx="590033" cy="369332"/>
            </a:xfrm>
            <a:prstGeom prst="rect">
              <a:avLst/>
            </a:prstGeom>
            <a:noFill/>
          </p:spPr>
          <p:txBody>
            <a:bodyPr wrap="none" rtlCol="0">
              <a:spAutoFit/>
            </a:bodyPr>
            <a:lstStyle/>
            <a:p>
              <a:r>
                <a:rPr lang="en-US" altLang="zh-CN" b="1" dirty="0"/>
                <a:t>RGB</a:t>
              </a:r>
              <a:endParaRPr lang="zh-CN" altLang="en-US" b="1" dirty="0"/>
            </a:p>
          </p:txBody>
        </p:sp>
      </p:grpSp>
      <p:grpSp>
        <p:nvGrpSpPr>
          <p:cNvPr id="17" name="组合 16">
            <a:extLst>
              <a:ext uri="{FF2B5EF4-FFF2-40B4-BE49-F238E27FC236}">
                <a16:creationId xmlns:a16="http://schemas.microsoft.com/office/drawing/2014/main" id="{A8C0B10D-8EA8-47EA-84BA-4BF389E019D3}"/>
              </a:ext>
            </a:extLst>
          </p:cNvPr>
          <p:cNvGrpSpPr/>
          <p:nvPr/>
        </p:nvGrpSpPr>
        <p:grpSpPr>
          <a:xfrm>
            <a:off x="5280688" y="3442844"/>
            <a:ext cx="1946669" cy="2100525"/>
            <a:chOff x="4020060" y="4173955"/>
            <a:chExt cx="1609725" cy="1539886"/>
          </a:xfrm>
        </p:grpSpPr>
        <p:sp>
          <p:nvSpPr>
            <p:cNvPr id="8" name="矩形 7">
              <a:extLst>
                <a:ext uri="{FF2B5EF4-FFF2-40B4-BE49-F238E27FC236}">
                  <a16:creationId xmlns:a16="http://schemas.microsoft.com/office/drawing/2014/main" id="{1688ED34-5A73-4A3B-BD07-AB4CBB79754E}"/>
                </a:ext>
              </a:extLst>
            </p:cNvPr>
            <p:cNvSpPr/>
            <p:nvPr/>
          </p:nvSpPr>
          <p:spPr>
            <a:xfrm>
              <a:off x="4020060" y="4173955"/>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5" name="文本框 14">
              <a:extLst>
                <a:ext uri="{FF2B5EF4-FFF2-40B4-BE49-F238E27FC236}">
                  <a16:creationId xmlns:a16="http://schemas.microsoft.com/office/drawing/2014/main" id="{A940FA01-46BE-4C82-B01D-A0C8A179345C}"/>
                </a:ext>
              </a:extLst>
            </p:cNvPr>
            <p:cNvSpPr txBox="1"/>
            <p:nvPr/>
          </p:nvSpPr>
          <p:spPr>
            <a:xfrm>
              <a:off x="4520807" y="4326359"/>
              <a:ext cx="519694" cy="369332"/>
            </a:xfrm>
            <a:prstGeom prst="rect">
              <a:avLst/>
            </a:prstGeom>
            <a:noFill/>
          </p:spPr>
          <p:txBody>
            <a:bodyPr wrap="none" rtlCol="0">
              <a:spAutoFit/>
            </a:bodyPr>
            <a:lstStyle/>
            <a:p>
              <a:r>
                <a:rPr lang="en-US" altLang="zh-CN" b="1" dirty="0"/>
                <a:t>Lab</a:t>
              </a:r>
              <a:endParaRPr lang="zh-CN" altLang="en-US" b="1" dirty="0"/>
            </a:p>
          </p:txBody>
        </p:sp>
        <p:pic>
          <p:nvPicPr>
            <p:cNvPr id="16" name="图片 15">
              <a:extLst>
                <a:ext uri="{FF2B5EF4-FFF2-40B4-BE49-F238E27FC236}">
                  <a16:creationId xmlns:a16="http://schemas.microsoft.com/office/drawing/2014/main" id="{0189217B-D3FE-466B-8697-85890BCBB1D4}"/>
                </a:ext>
              </a:extLst>
            </p:cNvPr>
            <p:cNvPicPr>
              <a:picLocks noChangeAspect="1"/>
            </p:cNvPicPr>
            <p:nvPr/>
          </p:nvPicPr>
          <p:blipFill>
            <a:blip r:embed="rId4"/>
            <a:stretch>
              <a:fillRect/>
            </a:stretch>
          </p:blipFill>
          <p:spPr>
            <a:xfrm>
              <a:off x="4087330" y="4868928"/>
              <a:ext cx="1448771" cy="636489"/>
            </a:xfrm>
            <a:prstGeom prst="rect">
              <a:avLst/>
            </a:prstGeom>
          </p:spPr>
        </p:pic>
      </p:gr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986" y="4816330"/>
            <a:ext cx="4424014" cy="112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箭头: 右 21">
            <a:extLst>
              <a:ext uri="{FF2B5EF4-FFF2-40B4-BE49-F238E27FC236}">
                <a16:creationId xmlns:a16="http://schemas.microsoft.com/office/drawing/2014/main" id="{C54A6C70-F56D-412D-863C-83FE5A14E6B5}"/>
              </a:ext>
            </a:extLst>
          </p:cNvPr>
          <p:cNvSpPr/>
          <p:nvPr/>
        </p:nvSpPr>
        <p:spPr>
          <a:xfrm>
            <a:off x="4676314" y="4126695"/>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EBC405D-3311-4F7B-918F-33074A4ED065}"/>
              </a:ext>
            </a:extLst>
          </p:cNvPr>
          <p:cNvSpPr txBox="1"/>
          <p:nvPr/>
        </p:nvSpPr>
        <p:spPr>
          <a:xfrm>
            <a:off x="8473009" y="5943648"/>
            <a:ext cx="3013967" cy="369332"/>
          </a:xfrm>
          <a:prstGeom prst="rect">
            <a:avLst/>
          </a:prstGeom>
          <a:noFill/>
        </p:spPr>
        <p:txBody>
          <a:bodyPr wrap="none" rtlCol="0">
            <a:spAutoFit/>
          </a:bodyPr>
          <a:lstStyle/>
          <a:p>
            <a:r>
              <a:rPr lang="ja-JP" altLang="en-US" dirty="0"/>
              <a:t>商品画像が</a:t>
            </a:r>
            <a:r>
              <a:rPr lang="en-US" altLang="ja-JP" dirty="0"/>
              <a:t>Munsell</a:t>
            </a:r>
            <a:r>
              <a:rPr lang="ja-JP" altLang="en-US" dirty="0"/>
              <a:t>上の分布</a:t>
            </a:r>
            <a:endParaRPr lang="zh-CN" altLang="en-US" dirty="0"/>
          </a:p>
        </p:txBody>
      </p:sp>
      <p:pic>
        <p:nvPicPr>
          <p:cNvPr id="6" name="图片 5">
            <a:extLst>
              <a:ext uri="{FF2B5EF4-FFF2-40B4-BE49-F238E27FC236}">
                <a16:creationId xmlns:a16="http://schemas.microsoft.com/office/drawing/2014/main" id="{134F7426-4A82-4D11-98BB-243DD5F80525}"/>
              </a:ext>
            </a:extLst>
          </p:cNvPr>
          <p:cNvPicPr>
            <a:picLocks noChangeAspect="1"/>
          </p:cNvPicPr>
          <p:nvPr/>
        </p:nvPicPr>
        <p:blipFill>
          <a:blip r:embed="rId6"/>
          <a:stretch>
            <a:fillRect/>
          </a:stretch>
        </p:blipFill>
        <p:spPr>
          <a:xfrm>
            <a:off x="2858465" y="4255496"/>
            <a:ext cx="1485900" cy="828675"/>
          </a:xfrm>
          <a:prstGeom prst="rect">
            <a:avLst/>
          </a:prstGeom>
        </p:spPr>
      </p:pic>
      <p:sp>
        <p:nvSpPr>
          <p:cNvPr id="9" name="箭头: 右 8">
            <a:extLst>
              <a:ext uri="{FF2B5EF4-FFF2-40B4-BE49-F238E27FC236}">
                <a16:creationId xmlns:a16="http://schemas.microsoft.com/office/drawing/2014/main" id="{4780E897-C639-42A9-B146-5740C5A42603}"/>
              </a:ext>
            </a:extLst>
          </p:cNvPr>
          <p:cNvSpPr/>
          <p:nvPr/>
        </p:nvSpPr>
        <p:spPr>
          <a:xfrm rot="1788532">
            <a:off x="7332399" y="4467437"/>
            <a:ext cx="644587" cy="488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CA1F96C5-0A78-4E98-A993-0491ADA6EF17}"/>
              </a:ext>
            </a:extLst>
          </p:cNvPr>
          <p:cNvPicPr>
            <a:picLocks noChangeAspect="1"/>
          </p:cNvPicPr>
          <p:nvPr/>
        </p:nvPicPr>
        <p:blipFill>
          <a:blip r:embed="rId7"/>
          <a:stretch>
            <a:fillRect/>
          </a:stretch>
        </p:blipFill>
        <p:spPr>
          <a:xfrm>
            <a:off x="1769703" y="4847464"/>
            <a:ext cx="763748" cy="615926"/>
          </a:xfrm>
          <a:prstGeom prst="rect">
            <a:avLst/>
          </a:prstGeom>
        </p:spPr>
      </p:pic>
      <p:sp>
        <p:nvSpPr>
          <p:cNvPr id="7" name="文本框 6">
            <a:extLst>
              <a:ext uri="{FF2B5EF4-FFF2-40B4-BE49-F238E27FC236}">
                <a16:creationId xmlns:a16="http://schemas.microsoft.com/office/drawing/2014/main" id="{22C34B58-A365-4560-9ED2-51CAE010DBE3}"/>
              </a:ext>
            </a:extLst>
          </p:cNvPr>
          <p:cNvSpPr txBox="1"/>
          <p:nvPr/>
        </p:nvSpPr>
        <p:spPr>
          <a:xfrm rot="1857078">
            <a:off x="7247964" y="4179960"/>
            <a:ext cx="1200970" cy="369332"/>
          </a:xfrm>
          <a:prstGeom prst="rect">
            <a:avLst/>
          </a:prstGeom>
          <a:noFill/>
        </p:spPr>
        <p:txBody>
          <a:bodyPr wrap="none" rtlCol="0">
            <a:spAutoFit/>
          </a:bodyPr>
          <a:lstStyle/>
          <a:p>
            <a:r>
              <a:rPr lang="en-US" altLang="ja-JP" dirty="0"/>
              <a:t>CIEDE2000</a:t>
            </a:r>
            <a:endParaRPr lang="zh-CN" altLang="en-US" dirty="0"/>
          </a:p>
        </p:txBody>
      </p:sp>
    </p:spTree>
    <p:extLst>
      <p:ext uri="{BB962C8B-B14F-4D97-AF65-F5344CB8AC3E}">
        <p14:creationId xmlns:p14="http://schemas.microsoft.com/office/powerpoint/2010/main" val="3184698323"/>
      </p:ext>
    </p:extLst>
  </p:cSld>
  <p:clrMapOvr>
    <a:masterClrMapping/>
  </p:clrMapOvr>
  <mc:AlternateContent xmlns:mc="http://schemas.openxmlformats.org/markup-compatibility/2006" xmlns:p14="http://schemas.microsoft.com/office/powerpoint/2010/main">
    <mc:Choice Requires="p14">
      <p:transition spd="slow" p14:dur="2000" advTm="18401"/>
    </mc:Choice>
    <mc:Fallback xmlns="">
      <p:transition spd="slow" advTm="1840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4/9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1"/>
            <a:ext cx="5525590" cy="656278"/>
          </a:xfrm>
        </p:spPr>
        <p:txBody>
          <a:bodyPr>
            <a:normAutofit/>
          </a:bodyPr>
          <a:lstStyle/>
          <a:p>
            <a:pPr>
              <a:buFont typeface="Wingdings" panose="05000000000000000000" pitchFamily="2" charset="2"/>
              <a:buChar char="l"/>
            </a:pPr>
            <a:r>
              <a:rPr lang="en-US" altLang="ja-JP" sz="2800" dirty="0"/>
              <a:t>EMD</a:t>
            </a:r>
            <a:r>
              <a:rPr lang="ja-JP" altLang="en-US" sz="2800" dirty="0"/>
              <a:t>距離</a:t>
            </a:r>
            <a:r>
              <a:rPr lang="en-US" altLang="ja-JP" sz="2800" dirty="0"/>
              <a:t>[1]</a:t>
            </a:r>
            <a:r>
              <a:rPr lang="ja-JP" altLang="en-US" sz="2800" dirty="0"/>
              <a:t>で調性格を推定</a:t>
            </a:r>
            <a:endParaRPr lang="en-US" altLang="ja-JP" sz="2800" dirty="0"/>
          </a:p>
        </p:txBody>
      </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81" y="4046219"/>
            <a:ext cx="3301855" cy="8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DB8D17E8-7971-40C7-AA07-E24DAE22FBD5}"/>
              </a:ext>
            </a:extLst>
          </p:cNvPr>
          <p:cNvSpPr txBox="1"/>
          <p:nvPr/>
        </p:nvSpPr>
        <p:spPr>
          <a:xfrm>
            <a:off x="6434738" y="5499473"/>
            <a:ext cx="769322" cy="822058"/>
          </a:xfrm>
          <a:prstGeom prst="rect">
            <a:avLst/>
          </a:prstGeom>
          <a:noFill/>
        </p:spPr>
        <p:txBody>
          <a:bodyPr vert="eaVert" wrap="square" rtlCol="0">
            <a:spAutoFit/>
          </a:bodyPr>
          <a:lstStyle/>
          <a:p>
            <a:r>
              <a:rPr lang="en-US" altLang="zh-CN" sz="4400" dirty="0"/>
              <a:t>…</a:t>
            </a:r>
            <a:endParaRPr lang="zh-CN" altLang="en-US" sz="4400" dirty="0"/>
          </a:p>
        </p:txBody>
      </p:sp>
      <p:sp>
        <p:nvSpPr>
          <p:cNvPr id="20" name="矩形: 圆角 19">
            <a:extLst>
              <a:ext uri="{FF2B5EF4-FFF2-40B4-BE49-F238E27FC236}">
                <a16:creationId xmlns:a16="http://schemas.microsoft.com/office/drawing/2014/main" id="{3C92A8A6-9188-448B-BBB1-9EA59E38B1CD}"/>
              </a:ext>
            </a:extLst>
          </p:cNvPr>
          <p:cNvSpPr/>
          <p:nvPr/>
        </p:nvSpPr>
        <p:spPr>
          <a:xfrm>
            <a:off x="5007265" y="2590025"/>
            <a:ext cx="3644537" cy="33478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B7B61A3-49F4-4072-8A14-AEF3B5E6BAD2}"/>
              </a:ext>
            </a:extLst>
          </p:cNvPr>
          <p:cNvPicPr>
            <a:picLocks noChangeAspect="1"/>
          </p:cNvPicPr>
          <p:nvPr/>
        </p:nvPicPr>
        <p:blipFill>
          <a:blip r:embed="rId4"/>
          <a:stretch>
            <a:fillRect/>
          </a:stretch>
        </p:blipFill>
        <p:spPr>
          <a:xfrm>
            <a:off x="5127260" y="2769511"/>
            <a:ext cx="3385551" cy="1041116"/>
          </a:xfrm>
          <a:prstGeom prst="rect">
            <a:avLst/>
          </a:prstGeom>
        </p:spPr>
      </p:pic>
      <p:pic>
        <p:nvPicPr>
          <p:cNvPr id="22" name="图片 21">
            <a:extLst>
              <a:ext uri="{FF2B5EF4-FFF2-40B4-BE49-F238E27FC236}">
                <a16:creationId xmlns:a16="http://schemas.microsoft.com/office/drawing/2014/main" id="{5081FE32-6753-4DA0-96B9-C3CF77228BDD}"/>
              </a:ext>
            </a:extLst>
          </p:cNvPr>
          <p:cNvPicPr>
            <a:picLocks noChangeAspect="1"/>
          </p:cNvPicPr>
          <p:nvPr/>
        </p:nvPicPr>
        <p:blipFill>
          <a:blip r:embed="rId5"/>
          <a:stretch>
            <a:fillRect/>
          </a:stretch>
        </p:blipFill>
        <p:spPr>
          <a:xfrm>
            <a:off x="5127260" y="4025620"/>
            <a:ext cx="3384282" cy="940570"/>
          </a:xfrm>
          <a:prstGeom prst="rect">
            <a:avLst/>
          </a:prstGeom>
        </p:spPr>
      </p:pic>
      <p:sp>
        <p:nvSpPr>
          <p:cNvPr id="23" name="文本框 22">
            <a:extLst>
              <a:ext uri="{FF2B5EF4-FFF2-40B4-BE49-F238E27FC236}">
                <a16:creationId xmlns:a16="http://schemas.microsoft.com/office/drawing/2014/main" id="{32DFAD73-0578-462C-B5F2-0432C43BC38A}"/>
              </a:ext>
            </a:extLst>
          </p:cNvPr>
          <p:cNvSpPr txBox="1"/>
          <p:nvPr/>
        </p:nvSpPr>
        <p:spPr>
          <a:xfrm>
            <a:off x="6447786" y="3083795"/>
            <a:ext cx="451061" cy="370309"/>
          </a:xfrm>
          <a:prstGeom prst="rect">
            <a:avLst/>
          </a:prstGeom>
          <a:noFill/>
        </p:spPr>
        <p:txBody>
          <a:bodyPr wrap="none" rtlCol="0">
            <a:spAutoFit/>
          </a:bodyPr>
          <a:lstStyle/>
          <a:p>
            <a:r>
              <a:rPr lang="en-US" altLang="ja-JP" dirty="0"/>
              <a:t>CM</a:t>
            </a:r>
            <a:endParaRPr lang="zh-CN" altLang="en-US" dirty="0"/>
          </a:p>
        </p:txBody>
      </p:sp>
      <p:sp>
        <p:nvSpPr>
          <p:cNvPr id="24" name="文本框 23">
            <a:extLst>
              <a:ext uri="{FF2B5EF4-FFF2-40B4-BE49-F238E27FC236}">
                <a16:creationId xmlns:a16="http://schemas.microsoft.com/office/drawing/2014/main" id="{B243D640-59D7-4388-A217-B4140131AC59}"/>
              </a:ext>
            </a:extLst>
          </p:cNvPr>
          <p:cNvSpPr txBox="1"/>
          <p:nvPr/>
        </p:nvSpPr>
        <p:spPr>
          <a:xfrm>
            <a:off x="6447786" y="4125596"/>
            <a:ext cx="468234" cy="370309"/>
          </a:xfrm>
          <a:prstGeom prst="rect">
            <a:avLst/>
          </a:prstGeom>
          <a:noFill/>
        </p:spPr>
        <p:txBody>
          <a:bodyPr wrap="none" rtlCol="0">
            <a:spAutoFit/>
          </a:bodyPr>
          <a:lstStyle/>
          <a:p>
            <a:r>
              <a:rPr lang="en-US" altLang="ja-JP" dirty="0"/>
              <a:t>DM</a:t>
            </a:r>
            <a:endParaRPr lang="zh-CN" altLang="en-US" dirty="0"/>
          </a:p>
        </p:txBody>
      </p:sp>
      <p:cxnSp>
        <p:nvCxnSpPr>
          <p:cNvPr id="25" name="直接箭头连接符 24">
            <a:extLst>
              <a:ext uri="{FF2B5EF4-FFF2-40B4-BE49-F238E27FC236}">
                <a16:creationId xmlns:a16="http://schemas.microsoft.com/office/drawing/2014/main" id="{AD44D9FB-D9AE-46F4-AF46-01992AD24DA0}"/>
              </a:ext>
            </a:extLst>
          </p:cNvPr>
          <p:cNvCxnSpPr>
            <a:cxnSpLocks/>
            <a:stCxn id="19" idx="3"/>
          </p:cNvCxnSpPr>
          <p:nvPr/>
        </p:nvCxnSpPr>
        <p:spPr>
          <a:xfrm flipV="1">
            <a:off x="4203436" y="3107081"/>
            <a:ext cx="1013778" cy="13598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DF0B34E-291B-4FBF-872F-C0C06EC279B7}"/>
              </a:ext>
            </a:extLst>
          </p:cNvPr>
          <p:cNvCxnSpPr>
            <a:cxnSpLocks/>
            <a:stCxn id="19" idx="3"/>
            <a:endCxn id="22" idx="1"/>
          </p:cNvCxnSpPr>
          <p:nvPr/>
        </p:nvCxnSpPr>
        <p:spPr>
          <a:xfrm>
            <a:off x="4203436" y="4466905"/>
            <a:ext cx="923824" cy="29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CE8B8EA-A24C-4913-AA63-20F9E0220ED7}"/>
              </a:ext>
            </a:extLst>
          </p:cNvPr>
          <p:cNvCxnSpPr>
            <a:cxnSpLocks/>
            <a:stCxn id="19" idx="3"/>
          </p:cNvCxnSpPr>
          <p:nvPr/>
        </p:nvCxnSpPr>
        <p:spPr>
          <a:xfrm>
            <a:off x="4203436" y="4466905"/>
            <a:ext cx="803829" cy="11501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4BD6E3E-0F40-493F-91E3-09BACBC8082F}"/>
              </a:ext>
            </a:extLst>
          </p:cNvPr>
          <p:cNvSpPr txBox="1"/>
          <p:nvPr/>
        </p:nvSpPr>
        <p:spPr>
          <a:xfrm>
            <a:off x="1045524" y="5041967"/>
            <a:ext cx="3013967" cy="369332"/>
          </a:xfrm>
          <a:prstGeom prst="rect">
            <a:avLst/>
          </a:prstGeom>
          <a:noFill/>
        </p:spPr>
        <p:txBody>
          <a:bodyPr wrap="none" rtlCol="0">
            <a:spAutoFit/>
          </a:bodyPr>
          <a:lstStyle/>
          <a:p>
            <a:r>
              <a:rPr lang="ja-JP" altLang="en-US" dirty="0"/>
              <a:t>商品画像が</a:t>
            </a:r>
            <a:r>
              <a:rPr lang="en-US" altLang="ja-JP" dirty="0"/>
              <a:t>Munsell</a:t>
            </a:r>
            <a:r>
              <a:rPr lang="ja-JP" altLang="en-US" dirty="0"/>
              <a:t>上の分布</a:t>
            </a:r>
            <a:endParaRPr lang="zh-CN" altLang="en-US" dirty="0"/>
          </a:p>
        </p:txBody>
      </p:sp>
      <p:sp>
        <p:nvSpPr>
          <p:cNvPr id="28" name="文本框 27">
            <a:extLst>
              <a:ext uri="{FF2B5EF4-FFF2-40B4-BE49-F238E27FC236}">
                <a16:creationId xmlns:a16="http://schemas.microsoft.com/office/drawing/2014/main" id="{41726C9F-5148-49FC-9601-A4DCBA73A0D3}"/>
              </a:ext>
            </a:extLst>
          </p:cNvPr>
          <p:cNvSpPr txBox="1"/>
          <p:nvPr/>
        </p:nvSpPr>
        <p:spPr>
          <a:xfrm>
            <a:off x="5161031" y="5952199"/>
            <a:ext cx="3475631" cy="369332"/>
          </a:xfrm>
          <a:prstGeom prst="rect">
            <a:avLst/>
          </a:prstGeom>
          <a:noFill/>
        </p:spPr>
        <p:txBody>
          <a:bodyPr wrap="none" rtlCol="0">
            <a:spAutoFit/>
          </a:bodyPr>
          <a:lstStyle/>
          <a:p>
            <a:r>
              <a:rPr lang="ja-JP" altLang="en-US" dirty="0"/>
              <a:t>各調共感覚色が</a:t>
            </a:r>
            <a:r>
              <a:rPr lang="en-US" altLang="ja-JP" dirty="0"/>
              <a:t>Munsell</a:t>
            </a:r>
            <a:r>
              <a:rPr lang="ja-JP" altLang="en-US" dirty="0"/>
              <a:t>上の分布</a:t>
            </a:r>
            <a:endParaRPr lang="zh-CN" altLang="en-US" dirty="0"/>
          </a:p>
        </p:txBody>
      </p:sp>
      <p:sp>
        <p:nvSpPr>
          <p:cNvPr id="4" name="箭头: 右 3">
            <a:extLst>
              <a:ext uri="{FF2B5EF4-FFF2-40B4-BE49-F238E27FC236}">
                <a16:creationId xmlns:a16="http://schemas.microsoft.com/office/drawing/2014/main" id="{BF378D21-927D-42E1-86A1-4D71AFEE8992}"/>
              </a:ext>
            </a:extLst>
          </p:cNvPr>
          <p:cNvSpPr/>
          <p:nvPr/>
        </p:nvSpPr>
        <p:spPr>
          <a:xfrm>
            <a:off x="9024922" y="3491791"/>
            <a:ext cx="1144730" cy="1544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C3279D9-E2C4-4A48-8B5A-344A73C5CC56}"/>
              </a:ext>
            </a:extLst>
          </p:cNvPr>
          <p:cNvSpPr txBox="1"/>
          <p:nvPr/>
        </p:nvSpPr>
        <p:spPr>
          <a:xfrm>
            <a:off x="10330232" y="3971563"/>
            <a:ext cx="788999" cy="584775"/>
          </a:xfrm>
          <a:prstGeom prst="rect">
            <a:avLst/>
          </a:prstGeom>
          <a:noFill/>
        </p:spPr>
        <p:txBody>
          <a:bodyPr wrap="none" rtlCol="0">
            <a:spAutoFit/>
          </a:bodyPr>
          <a:lstStyle/>
          <a:p>
            <a:r>
              <a:rPr lang="en-US" altLang="ja-JP" sz="3200" dirty="0"/>
              <a:t>DM</a:t>
            </a:r>
            <a:endParaRPr lang="zh-CN" altLang="en-US" sz="3200" dirty="0"/>
          </a:p>
        </p:txBody>
      </p:sp>
      <p:sp>
        <p:nvSpPr>
          <p:cNvPr id="6" name="文本框 5">
            <a:extLst>
              <a:ext uri="{FF2B5EF4-FFF2-40B4-BE49-F238E27FC236}">
                <a16:creationId xmlns:a16="http://schemas.microsoft.com/office/drawing/2014/main" id="{48594A85-CD21-43F6-894B-C6D203171447}"/>
              </a:ext>
            </a:extLst>
          </p:cNvPr>
          <p:cNvSpPr txBox="1"/>
          <p:nvPr/>
        </p:nvSpPr>
        <p:spPr>
          <a:xfrm>
            <a:off x="0" y="6294647"/>
            <a:ext cx="11704320" cy="923330"/>
          </a:xfrm>
          <a:prstGeom prst="rect">
            <a:avLst/>
          </a:prstGeom>
          <a:noFill/>
        </p:spPr>
        <p:txBody>
          <a:bodyPr wrap="square" rtlCol="0">
            <a:spAutoFit/>
          </a:bodyPr>
          <a:lstStyle/>
          <a:p>
            <a:r>
              <a:rPr lang="en-US" altLang="zh-CN" dirty="0"/>
              <a:t>[1] “The Earth Mover's Distance”, a method to evaluate dissimilarity between two multi-dimensional distributions in some feature space . http://homepages.inf.ed.ac.uk/rbf/CVonline/LOCAL_COPIES/RUBNER/emd.htm</a:t>
            </a:r>
            <a:endParaRPr lang="zh-CN" altLang="en-US" dirty="0"/>
          </a:p>
          <a:p>
            <a:endParaRPr lang="zh-CN" altLang="en-US" dirty="0"/>
          </a:p>
        </p:txBody>
      </p:sp>
    </p:spTree>
    <p:extLst>
      <p:ext uri="{BB962C8B-B14F-4D97-AF65-F5344CB8AC3E}">
        <p14:creationId xmlns:p14="http://schemas.microsoft.com/office/powerpoint/2010/main" val="2481699931"/>
      </p:ext>
    </p:extLst>
  </p:cSld>
  <p:clrMapOvr>
    <a:masterClrMapping/>
  </p:clrMapOvr>
  <mc:AlternateContent xmlns:mc="http://schemas.openxmlformats.org/markup-compatibility/2006" xmlns:p14="http://schemas.microsoft.com/office/powerpoint/2010/main">
    <mc:Choice Requires="p14">
      <p:transition spd="slow" p14:dur="2000" advTm="18401"/>
    </mc:Choice>
    <mc:Fallback xmlns="">
      <p:transition spd="slow" advTm="1840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38A39-B413-4F88-801D-EDE562F8C432}"/>
              </a:ext>
            </a:extLst>
          </p:cNvPr>
          <p:cNvSpPr>
            <a:spLocks noGrp="1"/>
          </p:cNvSpPr>
          <p:nvPr>
            <p:ph type="title"/>
          </p:nvPr>
        </p:nvSpPr>
        <p:spPr/>
        <p:txBody>
          <a:bodyPr/>
          <a:lstStyle/>
          <a:p>
            <a:r>
              <a:rPr lang="ja-JP" altLang="en-US" dirty="0"/>
              <a:t>カラーベースフィルタリング実装（</a:t>
            </a:r>
            <a:r>
              <a:rPr lang="en-US" altLang="ja-JP" dirty="0"/>
              <a:t>5/9</a:t>
            </a:r>
            <a:r>
              <a:rPr lang="ja-JP" altLang="en-US" dirty="0"/>
              <a:t>）</a:t>
            </a:r>
            <a:endParaRPr lang="zh-CN" altLang="en-US" dirty="0"/>
          </a:p>
        </p:txBody>
      </p:sp>
      <p:pic>
        <p:nvPicPr>
          <p:cNvPr id="4" name="内容占位符 3">
            <a:extLst>
              <a:ext uri="{FF2B5EF4-FFF2-40B4-BE49-F238E27FC236}">
                <a16:creationId xmlns:a16="http://schemas.microsoft.com/office/drawing/2014/main" id="{4012CAE8-AE90-42CA-BDC2-4DFDD89ED475}"/>
              </a:ext>
            </a:extLst>
          </p:cNvPr>
          <p:cNvPicPr>
            <a:picLocks noGrp="1" noChangeAspect="1"/>
          </p:cNvPicPr>
          <p:nvPr>
            <p:ph idx="1"/>
          </p:nvPr>
        </p:nvPicPr>
        <p:blipFill>
          <a:blip r:embed="rId2"/>
          <a:stretch>
            <a:fillRect/>
          </a:stretch>
        </p:blipFill>
        <p:spPr>
          <a:xfrm>
            <a:off x="5988398" y="2289382"/>
            <a:ext cx="1228725" cy="3981450"/>
          </a:xfrm>
          <a:prstGeom prst="rect">
            <a:avLst/>
          </a:prstGeom>
        </p:spPr>
      </p:pic>
      <p:pic>
        <p:nvPicPr>
          <p:cNvPr id="5" name="Picture 2" descr="JQ2JTDDZ`IJX@1H`75A(S@6">
            <a:extLst>
              <a:ext uri="{FF2B5EF4-FFF2-40B4-BE49-F238E27FC236}">
                <a16:creationId xmlns:a16="http://schemas.microsoft.com/office/drawing/2014/main" id="{CDBE7901-5637-49D1-A774-8ADEF1C61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05" y="2726957"/>
            <a:ext cx="3947623" cy="345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a:extLst>
              <a:ext uri="{FF2B5EF4-FFF2-40B4-BE49-F238E27FC236}">
                <a16:creationId xmlns:a16="http://schemas.microsoft.com/office/drawing/2014/main" id="{CC279C8D-34AA-495C-908C-69A80E0D0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130" y="1821607"/>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04A6DF22-8756-4E9E-AA43-3BA66872DA26}"/>
              </a:ext>
            </a:extLst>
          </p:cNvPr>
          <p:cNvSpPr txBox="1">
            <a:spLocks/>
          </p:cNvSpPr>
          <p:nvPr/>
        </p:nvSpPr>
        <p:spPr>
          <a:xfrm>
            <a:off x="1097280" y="1737360"/>
            <a:ext cx="5525590" cy="12670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すべての商品画像の調性格を取得</a:t>
            </a:r>
            <a:endParaRPr lang="en-US" altLang="ja-JP" sz="2800" dirty="0"/>
          </a:p>
        </p:txBody>
      </p:sp>
      <p:sp>
        <p:nvSpPr>
          <p:cNvPr id="8" name="箭头: 右 7">
            <a:extLst>
              <a:ext uri="{FF2B5EF4-FFF2-40B4-BE49-F238E27FC236}">
                <a16:creationId xmlns:a16="http://schemas.microsoft.com/office/drawing/2014/main" id="{6A61DD19-B9AE-481D-8576-CF25D7C3298A}"/>
              </a:ext>
            </a:extLst>
          </p:cNvPr>
          <p:cNvSpPr/>
          <p:nvPr/>
        </p:nvSpPr>
        <p:spPr>
          <a:xfrm>
            <a:off x="4384495" y="3983521"/>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1C72D92-EC43-4784-8F86-1A596F2C56F9}"/>
              </a:ext>
            </a:extLst>
          </p:cNvPr>
          <p:cNvSpPr txBox="1"/>
          <p:nvPr/>
        </p:nvSpPr>
        <p:spPr>
          <a:xfrm>
            <a:off x="4312327" y="3695357"/>
            <a:ext cx="1338828" cy="369332"/>
          </a:xfrm>
          <a:prstGeom prst="rect">
            <a:avLst/>
          </a:prstGeom>
          <a:noFill/>
        </p:spPr>
        <p:txBody>
          <a:bodyPr wrap="none" rtlCol="0">
            <a:spAutoFit/>
          </a:bodyPr>
          <a:lstStyle/>
          <a:p>
            <a:r>
              <a:rPr lang="ja-JP" altLang="en-US" dirty="0"/>
              <a:t>調性格計算</a:t>
            </a:r>
            <a:endParaRPr lang="zh-CN" altLang="en-US" dirty="0"/>
          </a:p>
        </p:txBody>
      </p:sp>
      <p:sp>
        <p:nvSpPr>
          <p:cNvPr id="10" name="文本框 9">
            <a:extLst>
              <a:ext uri="{FF2B5EF4-FFF2-40B4-BE49-F238E27FC236}">
                <a16:creationId xmlns:a16="http://schemas.microsoft.com/office/drawing/2014/main" id="{B3663221-570D-43E1-995D-25FFF9FC5198}"/>
              </a:ext>
            </a:extLst>
          </p:cNvPr>
          <p:cNvSpPr txBox="1"/>
          <p:nvPr/>
        </p:nvSpPr>
        <p:spPr>
          <a:xfrm>
            <a:off x="7332226" y="3437421"/>
            <a:ext cx="1451038" cy="646331"/>
          </a:xfrm>
          <a:prstGeom prst="rect">
            <a:avLst/>
          </a:prstGeom>
          <a:noFill/>
        </p:spPr>
        <p:txBody>
          <a:bodyPr wrap="none" rtlCol="0">
            <a:spAutoFit/>
          </a:bodyPr>
          <a:lstStyle/>
          <a:p>
            <a:pPr algn="ctr"/>
            <a:r>
              <a:rPr lang="ja-JP" altLang="en-US" dirty="0"/>
              <a:t>データベース</a:t>
            </a:r>
            <a:endParaRPr lang="en-US" altLang="ja-JP" dirty="0"/>
          </a:p>
          <a:p>
            <a:pPr algn="ctr"/>
            <a:r>
              <a:rPr lang="ja-JP" altLang="en-US" dirty="0"/>
              <a:t>に保存</a:t>
            </a:r>
            <a:endParaRPr lang="zh-CN" altLang="en-US" dirty="0"/>
          </a:p>
        </p:txBody>
      </p:sp>
      <p:sp>
        <p:nvSpPr>
          <p:cNvPr id="11" name="箭头: 右 10">
            <a:extLst>
              <a:ext uri="{FF2B5EF4-FFF2-40B4-BE49-F238E27FC236}">
                <a16:creationId xmlns:a16="http://schemas.microsoft.com/office/drawing/2014/main" id="{C42B270A-A0F6-4B03-B30F-632A173F91AD}"/>
              </a:ext>
            </a:extLst>
          </p:cNvPr>
          <p:cNvSpPr/>
          <p:nvPr/>
        </p:nvSpPr>
        <p:spPr>
          <a:xfrm>
            <a:off x="7513254" y="3983520"/>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FACCDA2-1A73-4DA9-98FB-47E8BB28328B}"/>
              </a:ext>
            </a:extLst>
          </p:cNvPr>
          <p:cNvPicPr>
            <a:picLocks noChangeAspect="1"/>
          </p:cNvPicPr>
          <p:nvPr/>
        </p:nvPicPr>
        <p:blipFill>
          <a:blip r:embed="rId5"/>
          <a:stretch>
            <a:fillRect/>
          </a:stretch>
        </p:blipFill>
        <p:spPr>
          <a:xfrm>
            <a:off x="8821027" y="5886450"/>
            <a:ext cx="702945" cy="971550"/>
          </a:xfrm>
          <a:prstGeom prst="rect">
            <a:avLst/>
          </a:prstGeom>
        </p:spPr>
      </p:pic>
    </p:spTree>
    <p:extLst>
      <p:ext uri="{BB962C8B-B14F-4D97-AF65-F5344CB8AC3E}">
        <p14:creationId xmlns:p14="http://schemas.microsoft.com/office/powerpoint/2010/main" val="3360029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最近の</a:t>
            </a:r>
            <a:r>
              <a:rPr lang="en-US" altLang="ja-JP" sz="2200" dirty="0"/>
              <a:t>3</a:t>
            </a:r>
            <a:r>
              <a:rPr lang="ja-JP" altLang="en-US" sz="2200" dirty="0"/>
              <a:t>件閲覧商品の画像を合わせて、色の調性格を計算</a:t>
            </a:r>
            <a:endParaRPr lang="en-US" altLang="ja-JP" sz="2200" dirty="0"/>
          </a:p>
          <a:p>
            <a:pPr lvl="2">
              <a:buFont typeface="Wingdings" panose="05000000000000000000" pitchFamily="2" charset="2"/>
              <a:buChar char="l"/>
            </a:pPr>
            <a:r>
              <a:rPr lang="ja-JP" altLang="en-US" sz="2200" dirty="0"/>
              <a:t>計算結果をファイルに書き込む</a:t>
            </a:r>
            <a:endParaRPr lang="en-US" altLang="ja-JP" sz="2200" dirty="0"/>
          </a:p>
        </p:txBody>
      </p:sp>
      <p:pic>
        <p:nvPicPr>
          <p:cNvPr id="5" name="图片 4">
            <a:extLst>
              <a:ext uri="{FF2B5EF4-FFF2-40B4-BE49-F238E27FC236}">
                <a16:creationId xmlns:a16="http://schemas.microsoft.com/office/drawing/2014/main" id="{8A049080-9F4A-4D48-96E4-55A8BC5C862F}"/>
              </a:ext>
            </a:extLst>
          </p:cNvPr>
          <p:cNvPicPr>
            <a:picLocks noChangeAspect="1"/>
          </p:cNvPicPr>
          <p:nvPr/>
        </p:nvPicPr>
        <p:blipFill>
          <a:blip r:embed="rId2"/>
          <a:stretch>
            <a:fillRect/>
          </a:stretch>
        </p:blipFill>
        <p:spPr>
          <a:xfrm>
            <a:off x="1935266" y="3164520"/>
            <a:ext cx="1315934" cy="1793944"/>
          </a:xfrm>
          <a:prstGeom prst="rect">
            <a:avLst/>
          </a:prstGeom>
        </p:spPr>
      </p:pic>
      <p:pic>
        <p:nvPicPr>
          <p:cNvPr id="6" name="图片 5">
            <a:extLst>
              <a:ext uri="{FF2B5EF4-FFF2-40B4-BE49-F238E27FC236}">
                <a16:creationId xmlns:a16="http://schemas.microsoft.com/office/drawing/2014/main" id="{BC566C28-6743-4BF2-973A-70BD69D9B66C}"/>
              </a:ext>
            </a:extLst>
          </p:cNvPr>
          <p:cNvPicPr>
            <a:picLocks noChangeAspect="1"/>
          </p:cNvPicPr>
          <p:nvPr/>
        </p:nvPicPr>
        <p:blipFill>
          <a:blip r:embed="rId3"/>
          <a:stretch>
            <a:fillRect/>
          </a:stretch>
        </p:blipFill>
        <p:spPr>
          <a:xfrm>
            <a:off x="3340694" y="3164521"/>
            <a:ext cx="1315934" cy="1793944"/>
          </a:xfrm>
          <a:prstGeom prst="rect">
            <a:avLst/>
          </a:prstGeom>
        </p:spPr>
      </p:pic>
      <p:pic>
        <p:nvPicPr>
          <p:cNvPr id="7" name="图片 6">
            <a:extLst>
              <a:ext uri="{FF2B5EF4-FFF2-40B4-BE49-F238E27FC236}">
                <a16:creationId xmlns:a16="http://schemas.microsoft.com/office/drawing/2014/main" id="{7E0F2B9E-951F-40BB-B445-A8F0AA4A0310}"/>
              </a:ext>
            </a:extLst>
          </p:cNvPr>
          <p:cNvPicPr>
            <a:picLocks noChangeAspect="1"/>
          </p:cNvPicPr>
          <p:nvPr/>
        </p:nvPicPr>
        <p:blipFill>
          <a:blip r:embed="rId4"/>
          <a:stretch>
            <a:fillRect/>
          </a:stretch>
        </p:blipFill>
        <p:spPr>
          <a:xfrm>
            <a:off x="2491549" y="4516504"/>
            <a:ext cx="1519302" cy="1793945"/>
          </a:xfrm>
          <a:prstGeom prst="rect">
            <a:avLst/>
          </a:prstGeom>
        </p:spPr>
      </p:pic>
      <p:sp>
        <p:nvSpPr>
          <p:cNvPr id="8" name="矩形: 圆角 7">
            <a:extLst>
              <a:ext uri="{FF2B5EF4-FFF2-40B4-BE49-F238E27FC236}">
                <a16:creationId xmlns:a16="http://schemas.microsoft.com/office/drawing/2014/main" id="{F0CB84BE-18AF-4C2A-A8BF-94F5C34DE83C}"/>
              </a:ext>
            </a:extLst>
          </p:cNvPr>
          <p:cNvSpPr/>
          <p:nvPr/>
        </p:nvSpPr>
        <p:spPr>
          <a:xfrm>
            <a:off x="1800901" y="2976880"/>
            <a:ext cx="2855727" cy="333356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289DBE8A-F8EC-4CB0-B975-65AC2E287285}"/>
              </a:ext>
            </a:extLst>
          </p:cNvPr>
          <p:cNvSpPr/>
          <p:nvPr/>
        </p:nvSpPr>
        <p:spPr>
          <a:xfrm>
            <a:off x="4775264" y="4214531"/>
            <a:ext cx="3305985" cy="603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61907F-62D8-4902-8989-ABA497D92520}"/>
              </a:ext>
            </a:extLst>
          </p:cNvPr>
          <p:cNvSpPr txBox="1"/>
          <p:nvPr/>
        </p:nvSpPr>
        <p:spPr>
          <a:xfrm>
            <a:off x="5506146" y="3682055"/>
            <a:ext cx="1571239" cy="707886"/>
          </a:xfrm>
          <a:prstGeom prst="rect">
            <a:avLst/>
          </a:prstGeom>
          <a:noFill/>
        </p:spPr>
        <p:txBody>
          <a:bodyPr wrap="square" rtlCol="0">
            <a:spAutoFit/>
          </a:bodyPr>
          <a:lstStyle/>
          <a:p>
            <a:pPr algn="ctr"/>
            <a:r>
              <a:rPr lang="ja-JP" altLang="en-US" sz="2000" dirty="0"/>
              <a:t>調性格結果書き込む</a:t>
            </a:r>
            <a:endParaRPr lang="zh-CN" altLang="en-US" sz="2000" dirty="0"/>
          </a:p>
        </p:txBody>
      </p:sp>
      <p:grpSp>
        <p:nvGrpSpPr>
          <p:cNvPr id="10" name="组合 9">
            <a:extLst>
              <a:ext uri="{FF2B5EF4-FFF2-40B4-BE49-F238E27FC236}">
                <a16:creationId xmlns:a16="http://schemas.microsoft.com/office/drawing/2014/main" id="{5DFA888F-7C7D-4C64-BADF-8A6DFA2F40F4}"/>
              </a:ext>
            </a:extLst>
          </p:cNvPr>
          <p:cNvGrpSpPr/>
          <p:nvPr/>
        </p:nvGrpSpPr>
        <p:grpSpPr>
          <a:xfrm>
            <a:off x="8307807" y="3834514"/>
            <a:ext cx="1269452" cy="1693606"/>
            <a:chOff x="6483902" y="3801050"/>
            <a:chExt cx="902970" cy="1227858"/>
          </a:xfrm>
        </p:grpSpPr>
        <p:pic>
          <p:nvPicPr>
            <p:cNvPr id="13" name="图片 12">
              <a:extLst>
                <a:ext uri="{FF2B5EF4-FFF2-40B4-BE49-F238E27FC236}">
                  <a16:creationId xmlns:a16="http://schemas.microsoft.com/office/drawing/2014/main" id="{9F7FAC5F-57A5-4233-9496-D7D0A2ED375F}"/>
                </a:ext>
              </a:extLst>
            </p:cNvPr>
            <p:cNvPicPr>
              <a:picLocks noChangeAspect="1"/>
            </p:cNvPicPr>
            <p:nvPr/>
          </p:nvPicPr>
          <p:blipFill>
            <a:blip r:embed="rId5"/>
            <a:stretch>
              <a:fillRect/>
            </a:stretch>
          </p:blipFill>
          <p:spPr>
            <a:xfrm>
              <a:off x="6483902" y="3801050"/>
              <a:ext cx="902970" cy="902970"/>
            </a:xfrm>
            <a:prstGeom prst="rect">
              <a:avLst/>
            </a:prstGeom>
          </p:spPr>
        </p:pic>
        <p:sp>
          <p:nvSpPr>
            <p:cNvPr id="14" name="文本框 13">
              <a:extLst>
                <a:ext uri="{FF2B5EF4-FFF2-40B4-BE49-F238E27FC236}">
                  <a16:creationId xmlns:a16="http://schemas.microsoft.com/office/drawing/2014/main" id="{953B1849-C22E-4B88-8354-2B55E94717E4}"/>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Tree>
    <p:extLst>
      <p:ext uri="{BB962C8B-B14F-4D97-AF65-F5344CB8AC3E}">
        <p14:creationId xmlns:p14="http://schemas.microsoft.com/office/powerpoint/2010/main" val="1344156373"/>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BB6A5-334A-49CA-AB31-B162109E5591}"/>
              </a:ext>
            </a:extLst>
          </p:cNvPr>
          <p:cNvSpPr>
            <a:spLocks noGrp="1"/>
          </p:cNvSpPr>
          <p:nvPr>
            <p:ph type="title"/>
          </p:nvPr>
        </p:nvSpPr>
        <p:spPr/>
        <p:txBody>
          <a:bodyPr/>
          <a:lstStyle/>
          <a:p>
            <a:r>
              <a:rPr lang="ja-JP" altLang="en-US" dirty="0"/>
              <a:t>プロジェクトの背景</a:t>
            </a:r>
            <a:endParaRPr lang="zh-CN" altLang="en-US" dirty="0"/>
          </a:p>
        </p:txBody>
      </p:sp>
      <p:pic>
        <p:nvPicPr>
          <p:cNvPr id="3" name="图片 2">
            <a:extLst>
              <a:ext uri="{FF2B5EF4-FFF2-40B4-BE49-F238E27FC236}">
                <a16:creationId xmlns:a16="http://schemas.microsoft.com/office/drawing/2014/main" id="{AE03C682-ED47-47D1-B589-07568C15FF6E}"/>
              </a:ext>
            </a:extLst>
          </p:cNvPr>
          <p:cNvPicPr>
            <a:picLocks noChangeAspect="1"/>
          </p:cNvPicPr>
          <p:nvPr/>
        </p:nvPicPr>
        <p:blipFill>
          <a:blip r:embed="rId2"/>
          <a:stretch>
            <a:fillRect/>
          </a:stretch>
        </p:blipFill>
        <p:spPr>
          <a:xfrm>
            <a:off x="7315200" y="1737360"/>
            <a:ext cx="4042703" cy="4483635"/>
          </a:xfrm>
          <a:prstGeom prst="rect">
            <a:avLst/>
          </a:prstGeom>
        </p:spPr>
      </p:pic>
      <p:sp>
        <p:nvSpPr>
          <p:cNvPr id="7" name="内容占位符 2">
            <a:extLst>
              <a:ext uri="{FF2B5EF4-FFF2-40B4-BE49-F238E27FC236}">
                <a16:creationId xmlns:a16="http://schemas.microsoft.com/office/drawing/2014/main" id="{94F51AF9-558B-4B0D-85FB-F5129ED801B9}"/>
              </a:ext>
            </a:extLst>
          </p:cNvPr>
          <p:cNvSpPr>
            <a:spLocks noGrp="1"/>
          </p:cNvSpPr>
          <p:nvPr>
            <p:ph idx="1"/>
          </p:nvPr>
        </p:nvSpPr>
        <p:spPr>
          <a:xfrm>
            <a:off x="1097280" y="1845734"/>
            <a:ext cx="6015697" cy="4092079"/>
          </a:xfrm>
        </p:spPr>
        <p:txBody>
          <a:bodyPr>
            <a:normAutofit lnSpcReduction="1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色聴共感覚を用いたカラーベースレコメンド機能を試作</a:t>
            </a:r>
            <a:endParaRPr lang="zh-CN" altLang="en-US" sz="2800" dirty="0"/>
          </a:p>
        </p:txBody>
      </p:sp>
    </p:spTree>
    <p:extLst>
      <p:ext uri="{BB962C8B-B14F-4D97-AF65-F5344CB8AC3E}">
        <p14:creationId xmlns:p14="http://schemas.microsoft.com/office/powerpoint/2010/main" val="2043246058"/>
      </p:ext>
    </p:extLst>
  </p:cSld>
  <p:clrMapOvr>
    <a:masterClrMapping/>
  </p:clrMapOvr>
  <mc:AlternateContent xmlns:mc="http://schemas.openxmlformats.org/markup-compatibility/2006" xmlns:p14="http://schemas.microsoft.com/office/powerpoint/2010/main">
    <mc:Choice Requires="p14">
      <p:transition spd="slow" p14:dur="2000" advTm="34045"/>
    </mc:Choice>
    <mc:Fallback xmlns="">
      <p:transition spd="slow" advTm="3404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p:txBody>
      </p:sp>
      <p:grpSp>
        <p:nvGrpSpPr>
          <p:cNvPr id="16" name="组合 15">
            <a:extLst>
              <a:ext uri="{FF2B5EF4-FFF2-40B4-BE49-F238E27FC236}">
                <a16:creationId xmlns:a16="http://schemas.microsoft.com/office/drawing/2014/main" id="{BE1D5C17-6ACF-43C1-9919-3483638CEE6F}"/>
              </a:ext>
            </a:extLst>
          </p:cNvPr>
          <p:cNvGrpSpPr/>
          <p:nvPr/>
        </p:nvGrpSpPr>
        <p:grpSpPr>
          <a:xfrm>
            <a:off x="1555584" y="5259530"/>
            <a:ext cx="815873" cy="1062606"/>
            <a:chOff x="6483902" y="3801050"/>
            <a:chExt cx="902970" cy="1227858"/>
          </a:xfrm>
        </p:grpSpPr>
        <p:pic>
          <p:nvPicPr>
            <p:cNvPr id="17" name="图片 16">
              <a:extLst>
                <a:ext uri="{FF2B5EF4-FFF2-40B4-BE49-F238E27FC236}">
                  <a16:creationId xmlns:a16="http://schemas.microsoft.com/office/drawing/2014/main" id="{922D25B8-A7FA-4106-8D03-F1C2A47E1C33}"/>
                </a:ext>
              </a:extLst>
            </p:cNvPr>
            <p:cNvPicPr>
              <a:picLocks noChangeAspect="1"/>
            </p:cNvPicPr>
            <p:nvPr/>
          </p:nvPicPr>
          <p:blipFill>
            <a:blip r:embed="rId2"/>
            <a:stretch>
              <a:fillRect/>
            </a:stretch>
          </p:blipFill>
          <p:spPr>
            <a:xfrm>
              <a:off x="6483902" y="3801050"/>
              <a:ext cx="902970" cy="902970"/>
            </a:xfrm>
            <a:prstGeom prst="rect">
              <a:avLst/>
            </a:prstGeom>
          </p:spPr>
        </p:pic>
        <p:sp>
          <p:nvSpPr>
            <p:cNvPr id="18" name="文本框 17">
              <a:extLst>
                <a:ext uri="{FF2B5EF4-FFF2-40B4-BE49-F238E27FC236}">
                  <a16:creationId xmlns:a16="http://schemas.microsoft.com/office/drawing/2014/main" id="{3FCA0262-3987-485C-8C10-520FFBA3D309}"/>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
        <p:nvSpPr>
          <p:cNvPr id="20" name="箭头: 下 19">
            <a:extLst>
              <a:ext uri="{FF2B5EF4-FFF2-40B4-BE49-F238E27FC236}">
                <a16:creationId xmlns:a16="http://schemas.microsoft.com/office/drawing/2014/main" id="{963E06A5-6028-4AC2-9994-C15EC3195AEB}"/>
              </a:ext>
            </a:extLst>
          </p:cNvPr>
          <p:cNvSpPr/>
          <p:nvPr/>
        </p:nvSpPr>
        <p:spPr>
          <a:xfrm>
            <a:off x="981956" y="4789259"/>
            <a:ext cx="551754" cy="830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B0234AF-7068-4D96-B9C3-7C938E431E2D}"/>
              </a:ext>
            </a:extLst>
          </p:cNvPr>
          <p:cNvSpPr txBox="1"/>
          <p:nvPr/>
        </p:nvSpPr>
        <p:spPr>
          <a:xfrm>
            <a:off x="1447185" y="4860085"/>
            <a:ext cx="1762021" cy="369332"/>
          </a:xfrm>
          <a:prstGeom prst="rect">
            <a:avLst/>
          </a:prstGeom>
          <a:noFill/>
        </p:spPr>
        <p:txBody>
          <a:bodyPr wrap="none" rtlCol="0">
            <a:spAutoFit/>
          </a:bodyPr>
          <a:lstStyle/>
          <a:p>
            <a:pPr algn="ctr"/>
            <a:r>
              <a:rPr lang="ja-JP" altLang="en-US" dirty="0"/>
              <a:t>結果を読み込む</a:t>
            </a:r>
            <a:endParaRPr lang="zh-CN" altLang="en-US" dirty="0"/>
          </a:p>
        </p:txBody>
      </p:sp>
      <p:sp>
        <p:nvSpPr>
          <p:cNvPr id="23" name="矩形: 圆角 22">
            <a:extLst>
              <a:ext uri="{FF2B5EF4-FFF2-40B4-BE49-F238E27FC236}">
                <a16:creationId xmlns:a16="http://schemas.microsoft.com/office/drawing/2014/main" id="{6A6EE391-A80F-42CB-BEED-AFFA4772B2F4}"/>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Tree>
    <p:extLst>
      <p:ext uri="{BB962C8B-B14F-4D97-AF65-F5344CB8AC3E}">
        <p14:creationId xmlns:p14="http://schemas.microsoft.com/office/powerpoint/2010/main" val="511412111"/>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2"/>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217830" y="4393313"/>
            <a:ext cx="1745991" cy="646331"/>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3"/>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644331183"/>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a:p>
            <a:pPr lvl="2">
              <a:buFont typeface="Wingdings" panose="05000000000000000000" pitchFamily="2" charset="2"/>
              <a:buChar char="l"/>
            </a:pPr>
            <a:r>
              <a:rPr lang="en-US" altLang="ja-JP" sz="2200" dirty="0"/>
              <a:t>JSON</a:t>
            </a:r>
            <a:r>
              <a:rPr lang="ja-JP" altLang="en-US" sz="2200" dirty="0"/>
              <a:t>ファイルでウェブサイト側に転送</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0" name="图片 9">
            <a:extLst>
              <a:ext uri="{FF2B5EF4-FFF2-40B4-BE49-F238E27FC236}">
                <a16:creationId xmlns:a16="http://schemas.microsoft.com/office/drawing/2014/main" id="{C182960C-627D-48CB-AF5F-182C93BEB002}"/>
              </a:ext>
            </a:extLst>
          </p:cNvPr>
          <p:cNvPicPr>
            <a:picLocks noChangeAspect="1"/>
          </p:cNvPicPr>
          <p:nvPr/>
        </p:nvPicPr>
        <p:blipFill>
          <a:blip r:embed="rId2"/>
          <a:stretch>
            <a:fillRect/>
          </a:stretch>
        </p:blipFill>
        <p:spPr>
          <a:xfrm>
            <a:off x="7270752" y="4543281"/>
            <a:ext cx="4955307" cy="1938122"/>
          </a:xfrm>
          <a:prstGeom prst="rect">
            <a:avLst/>
          </a:prstGeom>
        </p:spPr>
      </p:pic>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3"/>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217830" y="4393313"/>
            <a:ext cx="1745991" cy="646331"/>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4"/>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
        <p:nvSpPr>
          <p:cNvPr id="24" name="箭头: 右 23">
            <a:extLst>
              <a:ext uri="{FF2B5EF4-FFF2-40B4-BE49-F238E27FC236}">
                <a16:creationId xmlns:a16="http://schemas.microsoft.com/office/drawing/2014/main" id="{F55BF1C0-A815-413B-AFE7-C4FB01C1C134}"/>
              </a:ext>
            </a:extLst>
          </p:cNvPr>
          <p:cNvSpPr/>
          <p:nvPr/>
        </p:nvSpPr>
        <p:spPr>
          <a:xfrm rot="2542973">
            <a:off x="6680470" y="4454414"/>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5245639"/>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7538478"/>
      </p:ext>
    </p:extLst>
  </p:cSld>
  <p:clrMapOvr>
    <a:masterClrMapping/>
  </p:clrMapOvr>
  <mc:AlternateContent xmlns:mc="http://schemas.openxmlformats.org/markup-compatibility/2006" xmlns:p14="http://schemas.microsoft.com/office/powerpoint/2010/main">
    <mc:Choice Requires="p14">
      <p:transition spd="slow" p14:dur="2000" advTm="2288"/>
    </mc:Choice>
    <mc:Fallback xmlns="">
      <p:transition spd="slow" advTm="228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評価プロセス</a:t>
            </a:r>
            <a:endParaRPr lang="zh-CN" altLang="en-US" dirty="0"/>
          </a:p>
        </p:txBody>
      </p:sp>
      <p:pic>
        <p:nvPicPr>
          <p:cNvPr id="4" name="内容占位符 3">
            <a:extLst>
              <a:ext uri="{FF2B5EF4-FFF2-40B4-BE49-F238E27FC236}">
                <a16:creationId xmlns:a16="http://schemas.microsoft.com/office/drawing/2014/main" id="{05DE7436-E42D-42DE-9048-F419432B59F2}"/>
              </a:ext>
            </a:extLst>
          </p:cNvPr>
          <p:cNvPicPr>
            <a:picLocks noGrp="1" noChangeAspect="1"/>
          </p:cNvPicPr>
          <p:nvPr>
            <p:ph idx="1"/>
          </p:nvPr>
        </p:nvPicPr>
        <p:blipFill>
          <a:blip r:embed="rId2"/>
          <a:stretch>
            <a:fillRect/>
          </a:stretch>
        </p:blipFill>
        <p:spPr>
          <a:xfrm>
            <a:off x="640715" y="2462530"/>
            <a:ext cx="1870710" cy="2115185"/>
          </a:xfrm>
          <a:prstGeom prst="rect">
            <a:avLst/>
          </a:prstGeom>
        </p:spPr>
      </p:pic>
      <p:pic>
        <p:nvPicPr>
          <p:cNvPr id="5" name="图片 4">
            <a:extLst>
              <a:ext uri="{FF2B5EF4-FFF2-40B4-BE49-F238E27FC236}">
                <a16:creationId xmlns:a16="http://schemas.microsoft.com/office/drawing/2014/main" id="{C7644F86-A6E0-4733-AB92-1C906668A11C}"/>
              </a:ext>
            </a:extLst>
          </p:cNvPr>
          <p:cNvPicPr>
            <a:picLocks noChangeAspect="1"/>
          </p:cNvPicPr>
          <p:nvPr/>
        </p:nvPicPr>
        <p:blipFill>
          <a:blip r:embed="rId3"/>
          <a:stretch>
            <a:fillRect/>
          </a:stretch>
        </p:blipFill>
        <p:spPr>
          <a:xfrm>
            <a:off x="3326130" y="2711450"/>
            <a:ext cx="2233930" cy="1961515"/>
          </a:xfrm>
          <a:prstGeom prst="rect">
            <a:avLst/>
          </a:prstGeom>
        </p:spPr>
      </p:pic>
      <p:sp>
        <p:nvSpPr>
          <p:cNvPr id="6" name="右箭头 5">
            <a:extLst>
              <a:ext uri="{FF2B5EF4-FFF2-40B4-BE49-F238E27FC236}">
                <a16:creationId xmlns:a16="http://schemas.microsoft.com/office/drawing/2014/main" id="{BAF64042-B8FA-4DAC-8131-AAB04BC27AC1}"/>
              </a:ext>
            </a:extLst>
          </p:cNvPr>
          <p:cNvSpPr/>
          <p:nvPr/>
        </p:nvSpPr>
        <p:spPr>
          <a:xfrm>
            <a:off x="25114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A577469-EBB3-41AE-BADA-51FF8F6C7327}"/>
              </a:ext>
            </a:extLst>
          </p:cNvPr>
          <p:cNvPicPr>
            <a:picLocks noChangeAspect="1"/>
          </p:cNvPicPr>
          <p:nvPr/>
        </p:nvPicPr>
        <p:blipFill>
          <a:blip r:embed="rId4"/>
          <a:stretch>
            <a:fillRect/>
          </a:stretch>
        </p:blipFill>
        <p:spPr>
          <a:xfrm>
            <a:off x="6298565" y="2902585"/>
            <a:ext cx="2581275" cy="1581785"/>
          </a:xfrm>
          <a:prstGeom prst="rect">
            <a:avLst/>
          </a:prstGeom>
        </p:spPr>
      </p:pic>
      <p:sp>
        <p:nvSpPr>
          <p:cNvPr id="8" name="右箭头 7">
            <a:extLst>
              <a:ext uri="{FF2B5EF4-FFF2-40B4-BE49-F238E27FC236}">
                <a16:creationId xmlns:a16="http://schemas.microsoft.com/office/drawing/2014/main" id="{80647D71-D874-4F4D-B51B-5047919BAE01}"/>
              </a:ext>
            </a:extLst>
          </p:cNvPr>
          <p:cNvSpPr/>
          <p:nvPr/>
        </p:nvSpPr>
        <p:spPr>
          <a:xfrm>
            <a:off x="56134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extLst>
              <a:ext uri="{FF2B5EF4-FFF2-40B4-BE49-F238E27FC236}">
                <a16:creationId xmlns:a16="http://schemas.microsoft.com/office/drawing/2014/main" id="{7F0208E3-56F1-47B1-8F77-027E3EA5BB3D}"/>
              </a:ext>
            </a:extLst>
          </p:cNvPr>
          <p:cNvSpPr/>
          <p:nvPr/>
        </p:nvSpPr>
        <p:spPr>
          <a:xfrm>
            <a:off x="89973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4A4E3DF-E27B-43EF-A3D8-E02C06834616}"/>
              </a:ext>
            </a:extLst>
          </p:cNvPr>
          <p:cNvPicPr>
            <a:picLocks noChangeAspect="1"/>
          </p:cNvPicPr>
          <p:nvPr/>
        </p:nvPicPr>
        <p:blipFill>
          <a:blip r:embed="rId5"/>
          <a:stretch>
            <a:fillRect/>
          </a:stretch>
        </p:blipFill>
        <p:spPr>
          <a:xfrm>
            <a:off x="9813925" y="2902585"/>
            <a:ext cx="1789430" cy="1767840"/>
          </a:xfrm>
          <a:prstGeom prst="rect">
            <a:avLst/>
          </a:prstGeom>
        </p:spPr>
      </p:pic>
      <p:grpSp>
        <p:nvGrpSpPr>
          <p:cNvPr id="11" name="组合 10">
            <a:extLst>
              <a:ext uri="{FF2B5EF4-FFF2-40B4-BE49-F238E27FC236}">
                <a16:creationId xmlns:a16="http://schemas.microsoft.com/office/drawing/2014/main" id="{CF1DDF95-3F58-4EAA-B5AC-EAFA4F78B359}"/>
              </a:ext>
            </a:extLst>
          </p:cNvPr>
          <p:cNvGrpSpPr/>
          <p:nvPr/>
        </p:nvGrpSpPr>
        <p:grpSpPr>
          <a:xfrm>
            <a:off x="1341120" y="4720143"/>
            <a:ext cx="6222365" cy="936509"/>
            <a:chOff x="1341120" y="4773295"/>
            <a:chExt cx="6222365" cy="1060334"/>
          </a:xfrm>
        </p:grpSpPr>
        <p:sp>
          <p:nvSpPr>
            <p:cNvPr id="12" name="矩形 11">
              <a:extLst>
                <a:ext uri="{FF2B5EF4-FFF2-40B4-BE49-F238E27FC236}">
                  <a16:creationId xmlns:a16="http://schemas.microsoft.com/office/drawing/2014/main" id="{6879FEFF-851A-4E0F-B72A-F2285D8C6EA6}"/>
                </a:ext>
              </a:extLst>
            </p:cNvPr>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8D99DAC-A4A1-437F-9BFD-672B9D652B17}"/>
                </a:ext>
              </a:extLst>
            </p:cNvPr>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a:extLst>
                <a:ext uri="{FF2B5EF4-FFF2-40B4-BE49-F238E27FC236}">
                  <a16:creationId xmlns:a16="http://schemas.microsoft.com/office/drawing/2014/main" id="{7E204661-53F5-422C-85BB-6B8F015E47E5}"/>
                </a:ext>
              </a:extLst>
            </p:cNvPr>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AF942C2D-9886-43E8-95EF-0C8FC8A46A9A}"/>
              </a:ext>
            </a:extLst>
          </p:cNvPr>
          <p:cNvSpPr txBox="1"/>
          <p:nvPr/>
        </p:nvSpPr>
        <p:spPr>
          <a:xfrm>
            <a:off x="9736455" y="2257425"/>
            <a:ext cx="2509520" cy="645160"/>
          </a:xfrm>
          <a:prstGeom prst="rect">
            <a:avLst/>
          </a:prstGeom>
          <a:noFill/>
        </p:spPr>
        <p:txBody>
          <a:bodyPr wrap="square" rtlCol="0">
            <a:spAutoFit/>
          </a:bodyPr>
          <a:lstStyle/>
          <a:p>
            <a:r>
              <a:rPr lang="ja-JP" altLang="zh-CN" b="1" dirty="0"/>
              <a:t>レコメンド結果の中で、気になる商品があれば</a:t>
            </a:r>
          </a:p>
        </p:txBody>
      </p:sp>
      <p:sp>
        <p:nvSpPr>
          <p:cNvPr id="16" name="文本框 15">
            <a:extLst>
              <a:ext uri="{FF2B5EF4-FFF2-40B4-BE49-F238E27FC236}">
                <a16:creationId xmlns:a16="http://schemas.microsoft.com/office/drawing/2014/main" id="{616E095D-1ECB-4413-AFA5-00FECB9AD9DE}"/>
              </a:ext>
            </a:extLst>
          </p:cNvPr>
          <p:cNvSpPr txBox="1"/>
          <p:nvPr/>
        </p:nvSpPr>
        <p:spPr>
          <a:xfrm>
            <a:off x="3395980" y="5745257"/>
            <a:ext cx="2607310" cy="645160"/>
          </a:xfrm>
          <a:prstGeom prst="rect">
            <a:avLst/>
          </a:prstGeom>
          <a:noFill/>
        </p:spPr>
        <p:txBody>
          <a:bodyPr wrap="square" rtlCol="0">
            <a:spAutoFit/>
          </a:bodyPr>
          <a:lstStyle/>
          <a:p>
            <a:r>
              <a:rPr lang="ja-JP" altLang="zh-CN" b="1" dirty="0"/>
              <a:t>レコメンド結果の中で、気になる商品がなければ</a:t>
            </a:r>
          </a:p>
        </p:txBody>
      </p:sp>
      <p:sp>
        <p:nvSpPr>
          <p:cNvPr id="17" name="文本框 16">
            <a:extLst>
              <a:ext uri="{FF2B5EF4-FFF2-40B4-BE49-F238E27FC236}">
                <a16:creationId xmlns:a16="http://schemas.microsoft.com/office/drawing/2014/main" id="{6814D9EF-DB95-4546-A24D-25C93ABA2AD1}"/>
              </a:ext>
            </a:extLst>
          </p:cNvPr>
          <p:cNvSpPr txBox="1"/>
          <p:nvPr/>
        </p:nvSpPr>
        <p:spPr>
          <a:xfrm>
            <a:off x="423545" y="2124075"/>
            <a:ext cx="414655" cy="645160"/>
          </a:xfrm>
          <a:prstGeom prst="rect">
            <a:avLst/>
          </a:prstGeom>
          <a:noFill/>
        </p:spPr>
        <p:txBody>
          <a:bodyPr wrap="none" rtlCol="0">
            <a:spAutoFit/>
          </a:bodyPr>
          <a:lstStyle/>
          <a:p>
            <a:r>
              <a:rPr lang="en-US" altLang="zh-CN" sz="3600" b="1">
                <a:solidFill>
                  <a:srgbClr val="FF0000"/>
                </a:solidFill>
              </a:rPr>
              <a:t>1</a:t>
            </a:r>
          </a:p>
        </p:txBody>
      </p:sp>
      <p:sp>
        <p:nvSpPr>
          <p:cNvPr id="18" name="文本框 17">
            <a:extLst>
              <a:ext uri="{FF2B5EF4-FFF2-40B4-BE49-F238E27FC236}">
                <a16:creationId xmlns:a16="http://schemas.microsoft.com/office/drawing/2014/main" id="{AFD04AEC-27C0-48D0-9969-3FA70C7C20B0}"/>
              </a:ext>
            </a:extLst>
          </p:cNvPr>
          <p:cNvSpPr txBox="1"/>
          <p:nvPr/>
        </p:nvSpPr>
        <p:spPr>
          <a:xfrm>
            <a:off x="3055620" y="2124075"/>
            <a:ext cx="414655" cy="645160"/>
          </a:xfrm>
          <a:prstGeom prst="rect">
            <a:avLst/>
          </a:prstGeom>
          <a:noFill/>
        </p:spPr>
        <p:txBody>
          <a:bodyPr wrap="none" rtlCol="0">
            <a:spAutoFit/>
          </a:bodyPr>
          <a:lstStyle/>
          <a:p>
            <a:r>
              <a:rPr lang="en-US" altLang="zh-CN" sz="3600" b="1">
                <a:solidFill>
                  <a:srgbClr val="FF0000"/>
                </a:solidFill>
              </a:rPr>
              <a:t>2</a:t>
            </a:r>
          </a:p>
        </p:txBody>
      </p:sp>
      <p:sp>
        <p:nvSpPr>
          <p:cNvPr id="19" name="文本框 18">
            <a:extLst>
              <a:ext uri="{FF2B5EF4-FFF2-40B4-BE49-F238E27FC236}">
                <a16:creationId xmlns:a16="http://schemas.microsoft.com/office/drawing/2014/main" id="{6ABFAE74-70EB-4C11-AAC5-3F75A3EEFE66}"/>
              </a:ext>
            </a:extLst>
          </p:cNvPr>
          <p:cNvSpPr txBox="1"/>
          <p:nvPr/>
        </p:nvSpPr>
        <p:spPr>
          <a:xfrm>
            <a:off x="6124575" y="2164715"/>
            <a:ext cx="414655" cy="645160"/>
          </a:xfrm>
          <a:prstGeom prst="rect">
            <a:avLst/>
          </a:prstGeom>
          <a:noFill/>
        </p:spPr>
        <p:txBody>
          <a:bodyPr wrap="none" rtlCol="0">
            <a:spAutoFit/>
          </a:bodyPr>
          <a:lstStyle/>
          <a:p>
            <a:r>
              <a:rPr lang="en-US" altLang="zh-CN" sz="3600" b="1" dirty="0">
                <a:solidFill>
                  <a:srgbClr val="FF0000"/>
                </a:solidFill>
              </a:rPr>
              <a:t>3</a:t>
            </a:r>
          </a:p>
        </p:txBody>
      </p:sp>
      <p:sp>
        <p:nvSpPr>
          <p:cNvPr id="20" name="文本框 19">
            <a:extLst>
              <a:ext uri="{FF2B5EF4-FFF2-40B4-BE49-F238E27FC236}">
                <a16:creationId xmlns:a16="http://schemas.microsoft.com/office/drawing/2014/main" id="{7C3D0ABB-E72A-4348-AE2E-4CA000B2DC7E}"/>
              </a:ext>
            </a:extLst>
          </p:cNvPr>
          <p:cNvSpPr txBox="1"/>
          <p:nvPr/>
        </p:nvSpPr>
        <p:spPr>
          <a:xfrm>
            <a:off x="9103995" y="216471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p>
        </p:txBody>
      </p:sp>
      <p:sp>
        <p:nvSpPr>
          <p:cNvPr id="21" name="文本框 20">
            <a:extLst>
              <a:ext uri="{FF2B5EF4-FFF2-40B4-BE49-F238E27FC236}">
                <a16:creationId xmlns:a16="http://schemas.microsoft.com/office/drawing/2014/main" id="{6E42BF51-41B2-4F30-97F0-C940D3C4A3EE}"/>
              </a:ext>
            </a:extLst>
          </p:cNvPr>
          <p:cNvSpPr txBox="1"/>
          <p:nvPr/>
        </p:nvSpPr>
        <p:spPr>
          <a:xfrm>
            <a:off x="2691765" y="576000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p>
        </p:txBody>
      </p:sp>
      <p:sp>
        <p:nvSpPr>
          <p:cNvPr id="22" name="右箭头 22">
            <a:extLst>
              <a:ext uri="{FF2B5EF4-FFF2-40B4-BE49-F238E27FC236}">
                <a16:creationId xmlns:a16="http://schemas.microsoft.com/office/drawing/2014/main" id="{AC173CD2-3ECC-4B80-A60D-925937296C5E}"/>
              </a:ext>
            </a:extLst>
          </p:cNvPr>
          <p:cNvSpPr/>
          <p:nvPr/>
        </p:nvSpPr>
        <p:spPr>
          <a:xfrm rot="3060000">
            <a:off x="102635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82B5856-0FD7-4842-878A-FA986CCC2D9D}"/>
              </a:ext>
            </a:extLst>
          </p:cNvPr>
          <p:cNvPicPr>
            <a:picLocks noChangeAspect="1"/>
          </p:cNvPicPr>
          <p:nvPr/>
        </p:nvPicPr>
        <p:blipFill>
          <a:blip r:embed="rId6"/>
          <a:stretch>
            <a:fillRect/>
          </a:stretch>
        </p:blipFill>
        <p:spPr>
          <a:xfrm>
            <a:off x="9872345" y="5503545"/>
            <a:ext cx="2085975" cy="428625"/>
          </a:xfrm>
          <a:prstGeom prst="rect">
            <a:avLst/>
          </a:prstGeom>
        </p:spPr>
      </p:pic>
      <p:sp>
        <p:nvSpPr>
          <p:cNvPr id="24" name="文本框 23">
            <a:extLst>
              <a:ext uri="{FF2B5EF4-FFF2-40B4-BE49-F238E27FC236}">
                <a16:creationId xmlns:a16="http://schemas.microsoft.com/office/drawing/2014/main" id="{3E1CC081-2C22-460E-A92C-1240DD758349}"/>
              </a:ext>
            </a:extLst>
          </p:cNvPr>
          <p:cNvSpPr txBox="1"/>
          <p:nvPr/>
        </p:nvSpPr>
        <p:spPr>
          <a:xfrm>
            <a:off x="10917555" y="4773295"/>
            <a:ext cx="414655" cy="645160"/>
          </a:xfrm>
          <a:prstGeom prst="rect">
            <a:avLst/>
          </a:prstGeom>
          <a:noFill/>
        </p:spPr>
        <p:txBody>
          <a:bodyPr wrap="none" rtlCol="0">
            <a:spAutoFit/>
          </a:bodyPr>
          <a:lstStyle/>
          <a:p>
            <a:r>
              <a:rPr lang="en-US" altLang="zh-CN" sz="3600" b="1">
                <a:solidFill>
                  <a:srgbClr val="FF0000"/>
                </a:solidFill>
              </a:rPr>
              <a:t>4</a:t>
            </a:r>
          </a:p>
        </p:txBody>
      </p:sp>
      <p:sp>
        <p:nvSpPr>
          <p:cNvPr id="25" name="文本框 24">
            <a:extLst>
              <a:ext uri="{FF2B5EF4-FFF2-40B4-BE49-F238E27FC236}">
                <a16:creationId xmlns:a16="http://schemas.microsoft.com/office/drawing/2014/main" id="{84ECBD78-C29F-4E2F-A805-C3167E4342F9}"/>
              </a:ext>
            </a:extLst>
          </p:cNvPr>
          <p:cNvSpPr txBox="1"/>
          <p:nvPr/>
        </p:nvSpPr>
        <p:spPr>
          <a:xfrm>
            <a:off x="3150235" y="2280920"/>
            <a:ext cx="309880" cy="368300"/>
          </a:xfrm>
          <a:prstGeom prst="rect">
            <a:avLst/>
          </a:prstGeom>
          <a:noFill/>
        </p:spPr>
        <p:txBody>
          <a:bodyPr wrap="none" rtlCol="0">
            <a:spAutoFit/>
          </a:bodyPr>
          <a:lstStyle/>
          <a:p>
            <a:endParaRPr lang="zh-CN" altLang="en-US"/>
          </a:p>
        </p:txBody>
      </p:sp>
      <p:sp>
        <p:nvSpPr>
          <p:cNvPr id="26" name="矩形 25">
            <a:extLst>
              <a:ext uri="{FF2B5EF4-FFF2-40B4-BE49-F238E27FC236}">
                <a16:creationId xmlns:a16="http://schemas.microsoft.com/office/drawing/2014/main" id="{3E0BCC8C-33C8-4C5A-8972-A6CE9CC763B4}"/>
              </a:ext>
            </a:extLst>
          </p:cNvPr>
          <p:cNvSpPr/>
          <p:nvPr/>
        </p:nvSpPr>
        <p:spPr>
          <a:xfrm>
            <a:off x="61245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851CFBD-3B8F-4BB7-81ED-A5A92BD54399}"/>
              </a:ext>
            </a:extLst>
          </p:cNvPr>
          <p:cNvSpPr txBox="1"/>
          <p:nvPr/>
        </p:nvSpPr>
        <p:spPr>
          <a:xfrm>
            <a:off x="5560059" y="1790755"/>
            <a:ext cx="4176395" cy="369332"/>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p>
        </p:txBody>
      </p:sp>
    </p:spTree>
    <p:extLst>
      <p:ext uri="{BB962C8B-B14F-4D97-AF65-F5344CB8AC3E}">
        <p14:creationId xmlns:p14="http://schemas.microsoft.com/office/powerpoint/2010/main" val="3276376753"/>
      </p:ext>
    </p:extLst>
  </p:cSld>
  <p:clrMapOvr>
    <a:masterClrMapping/>
  </p:clrMapOvr>
  <mc:AlternateContent xmlns:mc="http://schemas.openxmlformats.org/markup-compatibility/2006" xmlns:p14="http://schemas.microsoft.com/office/powerpoint/2010/main">
    <mc:Choice Requires="p14">
      <p:transition spd="slow" p14:dur="2000" advTm="31595"/>
    </mc:Choice>
    <mc:Fallback xmlns="">
      <p:transition spd="slow" advTm="3159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2367-774E-43B7-ABAA-7389A02F3BFF}"/>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BDA4BA0C-7302-48BB-8137-48E1FE910750}"/>
              </a:ext>
            </a:extLst>
          </p:cNvPr>
          <p:cNvSpPr>
            <a:spLocks noGrp="1"/>
          </p:cNvSpPr>
          <p:nvPr>
            <p:ph idx="1"/>
          </p:nvPr>
        </p:nvSpPr>
        <p:spPr>
          <a:xfrm>
            <a:off x="1097280" y="1845734"/>
            <a:ext cx="10058400" cy="1421164"/>
          </a:xfrm>
        </p:spPr>
        <p:txBody>
          <a:bodyPr>
            <a:normAutofit/>
          </a:bodyPr>
          <a:lstStyle/>
          <a:p>
            <a:pPr>
              <a:buFont typeface="Wingdings" panose="05000000000000000000" pitchFamily="2" charset="2"/>
              <a:buChar char="l"/>
            </a:pPr>
            <a:r>
              <a:rPr lang="ja-JP" altLang="en-US" sz="2800" dirty="0"/>
              <a:t>レコメンド結果の満足度</a:t>
            </a:r>
            <a:endParaRPr lang="en-US" altLang="ja-JP" sz="2800" dirty="0"/>
          </a:p>
          <a:p>
            <a:pPr lvl="1">
              <a:buFont typeface="Wingdings" panose="05000000000000000000" pitchFamily="2" charset="2"/>
              <a:buChar char="l"/>
            </a:pPr>
            <a:r>
              <a:rPr lang="ja-JP" altLang="zh-CN" sz="2400" dirty="0"/>
              <a:t>お</a:t>
            </a:r>
            <a:r>
              <a:rPr lang="ja-JP" altLang="en-US" sz="2400" dirty="0"/>
              <a:t>すす</a:t>
            </a:r>
            <a:r>
              <a:rPr lang="ja-JP" altLang="zh-CN" sz="2400" dirty="0"/>
              <a:t>め欄に対して、</a:t>
            </a:r>
            <a:r>
              <a:rPr lang="en-US" altLang="ja-JP" sz="2400" dirty="0"/>
              <a:t>1-5</a:t>
            </a:r>
            <a:r>
              <a:rPr lang="ja-JP" altLang="en-US" sz="2400" dirty="0"/>
              <a:t>の満足度を評価する</a:t>
            </a:r>
          </a:p>
          <a:p>
            <a:pPr lvl="1">
              <a:buFont typeface="Wingdings" panose="05000000000000000000" pitchFamily="2" charset="2"/>
              <a:buChar char="l"/>
            </a:pPr>
            <a:r>
              <a:rPr lang="ja-JP" altLang="en-US" sz="2400" dirty="0">
                <a:solidFill>
                  <a:schemeClr val="tx1"/>
                </a:solidFill>
              </a:rPr>
              <a:t>最後に平均値を求める、</a:t>
            </a:r>
            <a:r>
              <a:rPr lang="ja-JP" altLang="en-US" sz="2400" dirty="0">
                <a:solidFill>
                  <a:srgbClr val="7030A0"/>
                </a:solidFill>
              </a:rPr>
              <a:t>高いほどレコメンド効果良い</a:t>
            </a:r>
          </a:p>
          <a:p>
            <a:pPr marL="0" indent="0">
              <a:buNone/>
            </a:pPr>
            <a:endParaRPr lang="zh-CN" altLang="en-US" sz="2800" dirty="0"/>
          </a:p>
        </p:txBody>
      </p:sp>
      <p:grpSp>
        <p:nvGrpSpPr>
          <p:cNvPr id="10" name="组合 9">
            <a:extLst>
              <a:ext uri="{FF2B5EF4-FFF2-40B4-BE49-F238E27FC236}">
                <a16:creationId xmlns:a16="http://schemas.microsoft.com/office/drawing/2014/main" id="{75A702E3-934E-4BEA-9CE3-2025CBEC13A7}"/>
              </a:ext>
            </a:extLst>
          </p:cNvPr>
          <p:cNvGrpSpPr/>
          <p:nvPr/>
        </p:nvGrpSpPr>
        <p:grpSpPr>
          <a:xfrm>
            <a:off x="3060441" y="3279523"/>
            <a:ext cx="6313779" cy="3285905"/>
            <a:chOff x="2548255" y="3420745"/>
            <a:chExt cx="6294120" cy="3290570"/>
          </a:xfrm>
        </p:grpSpPr>
        <p:pic>
          <p:nvPicPr>
            <p:cNvPr id="11" name="图片 10">
              <a:extLst>
                <a:ext uri="{FF2B5EF4-FFF2-40B4-BE49-F238E27FC236}">
                  <a16:creationId xmlns:a16="http://schemas.microsoft.com/office/drawing/2014/main" id="{3DDAA844-6AD9-4D9D-8646-0948AF307100}"/>
                </a:ext>
              </a:extLst>
            </p:cNvPr>
            <p:cNvPicPr>
              <a:picLocks noChangeAspect="1"/>
            </p:cNvPicPr>
            <p:nvPr/>
          </p:nvPicPr>
          <p:blipFill>
            <a:blip r:embed="rId2"/>
            <a:stretch>
              <a:fillRect/>
            </a:stretch>
          </p:blipFill>
          <p:spPr>
            <a:xfrm>
              <a:off x="2548255" y="3420745"/>
              <a:ext cx="3952875" cy="1523365"/>
            </a:xfrm>
            <a:prstGeom prst="rect">
              <a:avLst/>
            </a:prstGeom>
          </p:spPr>
        </p:pic>
        <p:sp>
          <p:nvSpPr>
            <p:cNvPr id="12" name="右箭头 7">
              <a:extLst>
                <a:ext uri="{FF2B5EF4-FFF2-40B4-BE49-F238E27FC236}">
                  <a16:creationId xmlns:a16="http://schemas.microsoft.com/office/drawing/2014/main" id="{487A4BA7-DA2A-4D05-A135-D812110EABDC}"/>
                </a:ext>
              </a:extLst>
            </p:cNvPr>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7F260F7-067B-4E9D-AEEA-690A68BD07D9}"/>
                </a:ext>
              </a:extLst>
            </p:cNvPr>
            <p:cNvSpPr txBox="1"/>
            <p:nvPr/>
          </p:nvSpPr>
          <p:spPr>
            <a:xfrm>
              <a:off x="7743825" y="3997960"/>
              <a:ext cx="1098550" cy="368300"/>
            </a:xfrm>
            <a:prstGeom prst="rect">
              <a:avLst/>
            </a:prstGeom>
            <a:noFill/>
          </p:spPr>
          <p:txBody>
            <a:bodyPr wrap="none" rtlCol="0">
              <a:spAutoFit/>
            </a:bodyPr>
            <a:lstStyle/>
            <a:p>
              <a:r>
                <a:rPr lang="ja-JP" altLang="zh-CN"/>
                <a:t>評価：</a:t>
              </a:r>
              <a:r>
                <a:rPr lang="en-US" altLang="ja-JP"/>
                <a:t>3</a:t>
              </a:r>
              <a:r>
                <a:rPr lang="ja-JP" altLang="en-US"/>
                <a:t>点</a:t>
              </a:r>
            </a:p>
          </p:txBody>
        </p:sp>
        <p:pic>
          <p:nvPicPr>
            <p:cNvPr id="14" name="图片 13">
              <a:extLst>
                <a:ext uri="{FF2B5EF4-FFF2-40B4-BE49-F238E27FC236}">
                  <a16:creationId xmlns:a16="http://schemas.microsoft.com/office/drawing/2014/main" id="{D28CD25A-AA3F-4534-9061-1E14478ABD30}"/>
                </a:ext>
              </a:extLst>
            </p:cNvPr>
            <p:cNvPicPr>
              <a:picLocks noChangeAspect="1"/>
            </p:cNvPicPr>
            <p:nvPr/>
          </p:nvPicPr>
          <p:blipFill>
            <a:blip r:embed="rId3"/>
            <a:stretch>
              <a:fillRect/>
            </a:stretch>
          </p:blipFill>
          <p:spPr>
            <a:xfrm>
              <a:off x="2548255" y="5176520"/>
              <a:ext cx="3952875" cy="1534795"/>
            </a:xfrm>
            <a:prstGeom prst="rect">
              <a:avLst/>
            </a:prstGeom>
          </p:spPr>
        </p:pic>
        <p:sp>
          <p:nvSpPr>
            <p:cNvPr id="15" name="右箭头 10">
              <a:extLst>
                <a:ext uri="{FF2B5EF4-FFF2-40B4-BE49-F238E27FC236}">
                  <a16:creationId xmlns:a16="http://schemas.microsoft.com/office/drawing/2014/main" id="{ADB62CA8-1365-4019-8711-571CA8FC6FDD}"/>
                </a:ext>
              </a:extLst>
            </p:cNvPr>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8951CC7-1246-418A-B79C-B73F7B3DEB29}"/>
                </a:ext>
              </a:extLst>
            </p:cNvPr>
            <p:cNvSpPr txBox="1"/>
            <p:nvPr/>
          </p:nvSpPr>
          <p:spPr>
            <a:xfrm>
              <a:off x="7743825" y="5697855"/>
              <a:ext cx="1098550" cy="368300"/>
            </a:xfrm>
            <a:prstGeom prst="rect">
              <a:avLst/>
            </a:prstGeom>
            <a:noFill/>
          </p:spPr>
          <p:txBody>
            <a:bodyPr wrap="none" rtlCol="0">
              <a:spAutoFit/>
            </a:bodyPr>
            <a:lstStyle/>
            <a:p>
              <a:r>
                <a:rPr lang="ja-JP" altLang="zh-CN"/>
                <a:t>評価：</a:t>
              </a:r>
              <a:r>
                <a:rPr lang="en-US" altLang="ja-JP"/>
                <a:t>2</a:t>
              </a:r>
              <a:r>
                <a:rPr lang="ja-JP" altLang="en-US"/>
                <a:t>点</a:t>
              </a:r>
            </a:p>
          </p:txBody>
        </p:sp>
      </p:grpSp>
    </p:spTree>
    <p:extLst>
      <p:ext uri="{BB962C8B-B14F-4D97-AF65-F5344CB8AC3E}">
        <p14:creationId xmlns:p14="http://schemas.microsoft.com/office/powerpoint/2010/main" val="1819574395"/>
      </p:ext>
    </p:extLst>
  </p:cSld>
  <p:clrMapOvr>
    <a:masterClrMapping/>
  </p:clrMapOvr>
  <mc:AlternateContent xmlns:mc="http://schemas.openxmlformats.org/markup-compatibility/2006" xmlns:p14="http://schemas.microsoft.com/office/powerpoint/2010/main">
    <mc:Choice Requires="p14">
      <p:transition spd="slow" p14:dur="2000" advTm="30181"/>
    </mc:Choice>
    <mc:Fallback xmlns="">
      <p:transition spd="slow" advTm="3018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高度</a:t>
            </a:r>
            <a:r>
              <a:rPr lang="en-US" altLang="ja-JP" sz="3000" dirty="0"/>
              <a:t>IT</a:t>
            </a:r>
            <a:r>
              <a:rPr lang="ja-JP" altLang="en-US" sz="3000" dirty="0"/>
              <a:t>の</a:t>
            </a:r>
            <a:r>
              <a:rPr lang="en-US" altLang="ja-JP" sz="3000" dirty="0"/>
              <a:t>5</a:t>
            </a:r>
            <a:r>
              <a:rPr lang="ja-JP" altLang="en-US" sz="3000" dirty="0"/>
              <a:t>人でテストを行った</a:t>
            </a:r>
            <a:endParaRPr lang="en-US" altLang="ja-JP" sz="3000" dirty="0"/>
          </a:p>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t>ランダムと比較</a:t>
            </a:r>
            <a:endParaRPr lang="en-US" altLang="ja-JP" sz="2400" dirty="0"/>
          </a:p>
          <a:p>
            <a:pPr lvl="4">
              <a:buFont typeface="Wingdings" panose="05000000000000000000" pitchFamily="2" charset="2"/>
              <a:buChar char="l"/>
            </a:pPr>
            <a:r>
              <a:rPr lang="en-US" altLang="ja-JP" sz="2400" dirty="0"/>
              <a:t>87</a:t>
            </a:r>
            <a:r>
              <a:rPr lang="ja-JP" altLang="en-US" sz="2400" dirty="0"/>
              <a:t>％上がった</a:t>
            </a: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spTree>
    <p:extLst>
      <p:ext uri="{BB962C8B-B14F-4D97-AF65-F5344CB8AC3E}">
        <p14:creationId xmlns:p14="http://schemas.microsoft.com/office/powerpoint/2010/main" val="3479351407"/>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ユーザーベースと比較</a:t>
            </a:r>
            <a:endParaRPr lang="en-US" altLang="ja-JP" sz="2400" dirty="0"/>
          </a:p>
          <a:p>
            <a:pPr lvl="4">
              <a:buFont typeface="Wingdings" panose="05000000000000000000" pitchFamily="2" charset="2"/>
              <a:buChar char="l"/>
            </a:pPr>
            <a:r>
              <a:rPr lang="en-US" altLang="ja-JP" sz="2400" dirty="0"/>
              <a:t>54</a:t>
            </a:r>
            <a:r>
              <a:rPr lang="ja-JP" altLang="en-US" sz="2400" dirty="0"/>
              <a:t>％上がった</a:t>
            </a: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848A017C-30B9-457C-B9F3-2A20E5D5B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Tree>
    <p:extLst>
      <p:ext uri="{BB962C8B-B14F-4D97-AF65-F5344CB8AC3E}">
        <p14:creationId xmlns:p14="http://schemas.microsoft.com/office/powerpoint/2010/main" val="2106424954"/>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ユーザーベースと比較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54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コンテンツベースと比較</a:t>
            </a:r>
            <a:endParaRPr lang="en-US" altLang="ja-JP" sz="2400" dirty="0"/>
          </a:p>
          <a:p>
            <a:pPr lvl="4">
              <a:buFont typeface="Wingdings" panose="05000000000000000000" pitchFamily="2" charset="2"/>
              <a:buChar char="l"/>
            </a:pPr>
            <a:r>
              <a:rPr lang="en-US" altLang="ja-JP" sz="2400" dirty="0"/>
              <a:t>34</a:t>
            </a:r>
            <a:r>
              <a:rPr lang="ja-JP" altLang="en-US" sz="2400" dirty="0"/>
              <a:t>％上がった</a:t>
            </a: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911B3459-3E12-473A-AD42-3101C4DEB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Tree>
    <p:extLst>
      <p:ext uri="{BB962C8B-B14F-4D97-AF65-F5344CB8AC3E}">
        <p14:creationId xmlns:p14="http://schemas.microsoft.com/office/powerpoint/2010/main" val="1085232379"/>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FFD71-3276-4D0B-9A3C-917B6E17C7CA}"/>
              </a:ext>
            </a:extLst>
          </p:cNvPr>
          <p:cNvSpPr>
            <a:spLocks noGrp="1"/>
          </p:cNvSpPr>
          <p:nvPr>
            <p:ph type="title"/>
          </p:nvPr>
        </p:nvSpPr>
        <p:spPr/>
        <p:txBody>
          <a:bodyPr/>
          <a:lstStyle/>
          <a:p>
            <a:r>
              <a:rPr lang="ja-JP" altLang="en-US" dirty="0"/>
              <a:t>まとめと今後の課題</a:t>
            </a:r>
            <a:endParaRPr lang="zh-CN" altLang="en-US" dirty="0"/>
          </a:p>
        </p:txBody>
      </p:sp>
      <p:sp>
        <p:nvSpPr>
          <p:cNvPr id="3" name="文本占位符 2">
            <a:extLst>
              <a:ext uri="{FF2B5EF4-FFF2-40B4-BE49-F238E27FC236}">
                <a16:creationId xmlns:a16="http://schemas.microsoft.com/office/drawing/2014/main" id="{980F1124-E16F-4E05-AF6F-2731C53E85A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1990376"/>
      </p:ext>
    </p:extLst>
  </p:cSld>
  <p:clrMapOvr>
    <a:masterClrMapping/>
  </p:clrMapOvr>
  <mc:AlternateContent xmlns:mc="http://schemas.openxmlformats.org/markup-compatibility/2006" xmlns:p14="http://schemas.microsoft.com/office/powerpoint/2010/main">
    <mc:Choice Requires="p14">
      <p:transition spd="slow" p14:dur="2000" advTm="3092"/>
    </mc:Choice>
    <mc:Fallback xmlns="">
      <p:transition spd="slow" advTm="30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7B953-EDF7-4C93-9975-FD6D9BEE0826}"/>
              </a:ext>
            </a:extLst>
          </p:cNvPr>
          <p:cNvSpPr>
            <a:spLocks noGrp="1"/>
          </p:cNvSpPr>
          <p:nvPr>
            <p:ph type="title"/>
          </p:nvPr>
        </p:nvSpPr>
        <p:spPr>
          <a:xfrm>
            <a:off x="1097280" y="286603"/>
            <a:ext cx="10058400" cy="1450757"/>
          </a:xfrm>
        </p:spPr>
        <p:txBody>
          <a:bodyPr/>
          <a:lstStyle/>
          <a:p>
            <a:r>
              <a:rPr lang="ja-JP" altLang="en-US" dirty="0"/>
              <a:t>開発体制</a:t>
            </a:r>
            <a:endParaRPr lang="zh-CN" altLang="en-US" dirty="0"/>
          </a:p>
        </p:txBody>
      </p:sp>
      <p:pic>
        <p:nvPicPr>
          <p:cNvPr id="5" name="Shape 218">
            <a:extLst>
              <a:ext uri="{FF2B5EF4-FFF2-40B4-BE49-F238E27FC236}">
                <a16:creationId xmlns:a16="http://schemas.microsoft.com/office/drawing/2014/main" id="{44E39660-EACE-4284-A5E2-C5C9473B112C}"/>
              </a:ext>
            </a:extLst>
          </p:cNvPr>
          <p:cNvPicPr preferRelativeResize="0"/>
          <p:nvPr/>
        </p:nvPicPr>
        <p:blipFill rotWithShape="1">
          <a:blip r:embed="rId2"/>
          <a:srcRect/>
          <a:stretch>
            <a:fillRect/>
          </a:stretch>
        </p:blipFill>
        <p:spPr>
          <a:xfrm>
            <a:off x="7047217" y="2299868"/>
            <a:ext cx="1256700" cy="1499399"/>
          </a:xfrm>
          <a:prstGeom prst="rect">
            <a:avLst/>
          </a:prstGeom>
          <a:noFill/>
          <a:ln>
            <a:noFill/>
          </a:ln>
        </p:spPr>
      </p:pic>
      <p:pic>
        <p:nvPicPr>
          <p:cNvPr id="6" name="Shape 219">
            <a:extLst>
              <a:ext uri="{FF2B5EF4-FFF2-40B4-BE49-F238E27FC236}">
                <a16:creationId xmlns:a16="http://schemas.microsoft.com/office/drawing/2014/main" id="{C90D0308-7905-4A0E-8997-B24310A9F093}"/>
              </a:ext>
            </a:extLst>
          </p:cNvPr>
          <p:cNvPicPr preferRelativeResize="0"/>
          <p:nvPr/>
        </p:nvPicPr>
        <p:blipFill rotWithShape="1">
          <a:blip r:embed="rId3"/>
          <a:srcRect/>
          <a:stretch>
            <a:fillRect/>
          </a:stretch>
        </p:blipFill>
        <p:spPr>
          <a:xfrm>
            <a:off x="9223303" y="2307280"/>
            <a:ext cx="1305000" cy="1444200"/>
          </a:xfrm>
          <a:prstGeom prst="rect">
            <a:avLst/>
          </a:prstGeom>
          <a:noFill/>
          <a:ln>
            <a:noFill/>
          </a:ln>
        </p:spPr>
      </p:pic>
      <p:pic>
        <p:nvPicPr>
          <p:cNvPr id="7" name="Shape 220">
            <a:extLst>
              <a:ext uri="{FF2B5EF4-FFF2-40B4-BE49-F238E27FC236}">
                <a16:creationId xmlns:a16="http://schemas.microsoft.com/office/drawing/2014/main" id="{D4E7D4BC-424E-470C-B3F4-613090D601F1}"/>
              </a:ext>
            </a:extLst>
          </p:cNvPr>
          <p:cNvPicPr preferRelativeResize="0"/>
          <p:nvPr/>
        </p:nvPicPr>
        <p:blipFill rotWithShape="1">
          <a:blip r:embed="rId4"/>
          <a:srcRect/>
          <a:stretch>
            <a:fillRect/>
          </a:stretch>
        </p:blipFill>
        <p:spPr>
          <a:xfrm>
            <a:off x="7037021" y="4210835"/>
            <a:ext cx="1266900" cy="1444200"/>
          </a:xfrm>
          <a:prstGeom prst="rect">
            <a:avLst/>
          </a:prstGeom>
          <a:noFill/>
          <a:ln>
            <a:noFill/>
          </a:ln>
        </p:spPr>
      </p:pic>
      <p:pic>
        <p:nvPicPr>
          <p:cNvPr id="8" name="Shape 221">
            <a:extLst>
              <a:ext uri="{FF2B5EF4-FFF2-40B4-BE49-F238E27FC236}">
                <a16:creationId xmlns:a16="http://schemas.microsoft.com/office/drawing/2014/main" id="{77B8AFD9-A9A6-43C8-A231-A1B5C73322CE}"/>
              </a:ext>
            </a:extLst>
          </p:cNvPr>
          <p:cNvPicPr preferRelativeResize="0"/>
          <p:nvPr/>
        </p:nvPicPr>
        <p:blipFill rotWithShape="1">
          <a:blip r:embed="rId5"/>
          <a:srcRect/>
          <a:stretch>
            <a:fillRect/>
          </a:stretch>
        </p:blipFill>
        <p:spPr>
          <a:xfrm>
            <a:off x="9223303" y="4210835"/>
            <a:ext cx="1236600" cy="1413300"/>
          </a:xfrm>
          <a:prstGeom prst="rect">
            <a:avLst/>
          </a:prstGeom>
          <a:noFill/>
          <a:ln>
            <a:noFill/>
          </a:ln>
        </p:spPr>
      </p:pic>
      <p:sp>
        <p:nvSpPr>
          <p:cNvPr id="9" name="Shape 222">
            <a:extLst>
              <a:ext uri="{FF2B5EF4-FFF2-40B4-BE49-F238E27FC236}">
                <a16:creationId xmlns:a16="http://schemas.microsoft.com/office/drawing/2014/main" id="{6780846E-2F97-4211-8383-F69AF1AC2327}"/>
              </a:ext>
            </a:extLst>
          </p:cNvPr>
          <p:cNvSpPr txBox="1"/>
          <p:nvPr/>
        </p:nvSpPr>
        <p:spPr>
          <a:xfrm>
            <a:off x="72581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p>
        </p:txBody>
      </p:sp>
      <p:sp>
        <p:nvSpPr>
          <p:cNvPr id="10" name="Shape 223">
            <a:extLst>
              <a:ext uri="{FF2B5EF4-FFF2-40B4-BE49-F238E27FC236}">
                <a16:creationId xmlns:a16="http://schemas.microsoft.com/office/drawing/2014/main" id="{E1B7C107-1538-4123-9DB5-12A68663BFA8}"/>
              </a:ext>
            </a:extLst>
          </p:cNvPr>
          <p:cNvSpPr txBox="1"/>
          <p:nvPr/>
        </p:nvSpPr>
        <p:spPr>
          <a:xfrm>
            <a:off x="95590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p>
        </p:txBody>
      </p:sp>
      <p:sp>
        <p:nvSpPr>
          <p:cNvPr id="11" name="Shape 225">
            <a:extLst>
              <a:ext uri="{FF2B5EF4-FFF2-40B4-BE49-F238E27FC236}">
                <a16:creationId xmlns:a16="http://schemas.microsoft.com/office/drawing/2014/main" id="{EF83C3EB-F3A6-4073-B9B8-D18AA081AE00}"/>
              </a:ext>
            </a:extLst>
          </p:cNvPr>
          <p:cNvSpPr txBox="1"/>
          <p:nvPr/>
        </p:nvSpPr>
        <p:spPr>
          <a:xfrm>
            <a:off x="95590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p>
        </p:txBody>
      </p:sp>
      <p:sp>
        <p:nvSpPr>
          <p:cNvPr id="12" name="Shape 227">
            <a:extLst>
              <a:ext uri="{FF2B5EF4-FFF2-40B4-BE49-F238E27FC236}">
                <a16:creationId xmlns:a16="http://schemas.microsoft.com/office/drawing/2014/main" id="{030D34CE-EACA-4046-BCFD-A0BEBA39605B}"/>
              </a:ext>
            </a:extLst>
          </p:cNvPr>
          <p:cNvSpPr txBox="1"/>
          <p:nvPr/>
        </p:nvSpPr>
        <p:spPr>
          <a:xfrm>
            <a:off x="67397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p>
        </p:txBody>
      </p:sp>
      <p:sp>
        <p:nvSpPr>
          <p:cNvPr id="13" name="矩形: 圆角 12">
            <a:extLst>
              <a:ext uri="{FF2B5EF4-FFF2-40B4-BE49-F238E27FC236}">
                <a16:creationId xmlns:a16="http://schemas.microsoft.com/office/drawing/2014/main" id="{BC4C0AE4-4626-4340-9EC0-0B5C987C7936}"/>
              </a:ext>
            </a:extLst>
          </p:cNvPr>
          <p:cNvSpPr/>
          <p:nvPr/>
        </p:nvSpPr>
        <p:spPr>
          <a:xfrm>
            <a:off x="67993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a:extLst>
              <a:ext uri="{FF2B5EF4-FFF2-40B4-BE49-F238E27FC236}">
                <a16:creationId xmlns:a16="http://schemas.microsoft.com/office/drawing/2014/main" id="{89F8AF3A-F021-481B-91BB-5EAB002A9D55}"/>
              </a:ext>
            </a:extLst>
          </p:cNvPr>
          <p:cNvSpPr txBox="1"/>
          <p:nvPr/>
        </p:nvSpPr>
        <p:spPr>
          <a:xfrm>
            <a:off x="72581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p>
        </p:txBody>
      </p:sp>
      <p:sp>
        <p:nvSpPr>
          <p:cNvPr id="15" name="矩形: 圆角 14">
            <a:extLst>
              <a:ext uri="{FF2B5EF4-FFF2-40B4-BE49-F238E27FC236}">
                <a16:creationId xmlns:a16="http://schemas.microsoft.com/office/drawing/2014/main" id="{0712C4CF-EE82-4CB0-AB56-40CE60952463}"/>
              </a:ext>
            </a:extLst>
          </p:cNvPr>
          <p:cNvSpPr/>
          <p:nvPr/>
        </p:nvSpPr>
        <p:spPr>
          <a:xfrm>
            <a:off x="67993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8821913-50E8-475B-87D2-B4137A3FD9AD}"/>
              </a:ext>
            </a:extLst>
          </p:cNvPr>
          <p:cNvSpPr/>
          <p:nvPr/>
        </p:nvSpPr>
        <p:spPr>
          <a:xfrm>
            <a:off x="88649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77599CA-B8CC-4D66-90B1-FAC3BF6C73E9}"/>
              </a:ext>
            </a:extLst>
          </p:cNvPr>
          <p:cNvSpPr txBox="1"/>
          <p:nvPr/>
        </p:nvSpPr>
        <p:spPr>
          <a:xfrm>
            <a:off x="10801388" y="2864901"/>
            <a:ext cx="1011815" cy="369332"/>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a:extLst>
              <a:ext uri="{FF2B5EF4-FFF2-40B4-BE49-F238E27FC236}">
                <a16:creationId xmlns:a16="http://schemas.microsoft.com/office/drawing/2014/main" id="{6F4DA7FB-D16D-405E-8F3D-8AF3F3E9C930}"/>
              </a:ext>
            </a:extLst>
          </p:cNvPr>
          <p:cNvSpPr txBox="1"/>
          <p:nvPr/>
        </p:nvSpPr>
        <p:spPr>
          <a:xfrm>
            <a:off x="9442030" y="6010076"/>
            <a:ext cx="867545" cy="369332"/>
          </a:xfrm>
          <a:prstGeom prst="rect">
            <a:avLst/>
          </a:prstGeom>
          <a:noFill/>
        </p:spPr>
        <p:txBody>
          <a:bodyPr wrap="none" rtlCol="0">
            <a:spAutoFit/>
          </a:bodyPr>
          <a:lstStyle/>
          <a:p>
            <a:r>
              <a:rPr lang="ja-JP" altLang="en-US" b="1" dirty="0"/>
              <a:t>サーバ</a:t>
            </a:r>
            <a:endParaRPr lang="zh-CN" altLang="en-US" b="1" dirty="0"/>
          </a:p>
        </p:txBody>
      </p:sp>
      <p:sp>
        <p:nvSpPr>
          <p:cNvPr id="19" name="文本框 18">
            <a:extLst>
              <a:ext uri="{FF2B5EF4-FFF2-40B4-BE49-F238E27FC236}">
                <a16:creationId xmlns:a16="http://schemas.microsoft.com/office/drawing/2014/main" id="{8691448D-6575-43BB-806C-DD07A4FEEC7F}"/>
              </a:ext>
            </a:extLst>
          </p:cNvPr>
          <p:cNvSpPr txBox="1"/>
          <p:nvPr/>
        </p:nvSpPr>
        <p:spPr>
          <a:xfrm>
            <a:off x="7101111" y="5989128"/>
            <a:ext cx="1476686" cy="369332"/>
          </a:xfrm>
          <a:prstGeom prst="rect">
            <a:avLst/>
          </a:prstGeom>
          <a:noFill/>
        </p:spPr>
        <p:txBody>
          <a:bodyPr wrap="none" rtlCol="0">
            <a:spAutoFit/>
          </a:bodyPr>
          <a:lstStyle/>
          <a:p>
            <a:r>
              <a:rPr lang="ja-JP" altLang="en-US" b="1" dirty="0"/>
              <a:t>開発用ウェブ</a:t>
            </a:r>
            <a:endParaRPr lang="zh-CN" altLang="en-US" b="1" dirty="0"/>
          </a:p>
        </p:txBody>
      </p:sp>
      <p:sp>
        <p:nvSpPr>
          <p:cNvPr id="20" name="矩形 19">
            <a:extLst>
              <a:ext uri="{FF2B5EF4-FFF2-40B4-BE49-F238E27FC236}">
                <a16:creationId xmlns:a16="http://schemas.microsoft.com/office/drawing/2014/main" id="{6B91CA1F-860B-4F97-83F5-3DCB7FBD9599}"/>
              </a:ext>
            </a:extLst>
          </p:cNvPr>
          <p:cNvSpPr/>
          <p:nvPr/>
        </p:nvSpPr>
        <p:spPr>
          <a:xfrm>
            <a:off x="1003260" y="4720529"/>
            <a:ext cx="2471958" cy="830997"/>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a:extLst>
              <a:ext uri="{FF2B5EF4-FFF2-40B4-BE49-F238E27FC236}">
                <a16:creationId xmlns:a16="http://schemas.microsoft.com/office/drawing/2014/main" id="{1009A0B9-AF42-4EC4-A974-F5701197E5A1}"/>
              </a:ext>
            </a:extLst>
          </p:cNvPr>
          <p:cNvSpPr txBox="1"/>
          <p:nvPr/>
        </p:nvSpPr>
        <p:spPr>
          <a:xfrm>
            <a:off x="9653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 name="Shape 216">
            <a:extLst>
              <a:ext uri="{FF2B5EF4-FFF2-40B4-BE49-F238E27FC236}">
                <a16:creationId xmlns:a16="http://schemas.microsoft.com/office/drawing/2014/main" id="{641F9E1E-D0C4-4461-ABBB-C1AAF9C3E1A6}"/>
              </a:ext>
            </a:extLst>
          </p:cNvPr>
          <p:cNvPicPr preferRelativeResize="0">
            <a:picLocks/>
          </p:cNvPicPr>
          <p:nvPr/>
        </p:nvPicPr>
        <p:blipFill rotWithShape="1">
          <a:blip r:embed="rId6"/>
          <a:srcRect/>
          <a:stretch>
            <a:fillRect/>
          </a:stretch>
        </p:blipFill>
        <p:spPr>
          <a:xfrm>
            <a:off x="1692321" y="1798122"/>
            <a:ext cx="1093835" cy="319239"/>
          </a:xfrm>
          <a:prstGeom prst="rect">
            <a:avLst/>
          </a:prstGeom>
          <a:noFill/>
          <a:ln>
            <a:noFill/>
          </a:ln>
        </p:spPr>
      </p:pic>
      <p:pic>
        <p:nvPicPr>
          <p:cNvPr id="3" name="图片 2">
            <a:extLst>
              <a:ext uri="{FF2B5EF4-FFF2-40B4-BE49-F238E27FC236}">
                <a16:creationId xmlns:a16="http://schemas.microsoft.com/office/drawing/2014/main" id="{975936FD-BA50-40F8-A034-30A5E50E1478}"/>
              </a:ext>
            </a:extLst>
          </p:cNvPr>
          <p:cNvPicPr>
            <a:picLocks noChangeAspect="1"/>
          </p:cNvPicPr>
          <p:nvPr/>
        </p:nvPicPr>
        <p:blipFill>
          <a:blip r:embed="rId7"/>
          <a:stretch>
            <a:fillRect/>
          </a:stretch>
        </p:blipFill>
        <p:spPr>
          <a:xfrm>
            <a:off x="1214531" y="2400422"/>
            <a:ext cx="1571625" cy="1476375"/>
          </a:xfrm>
          <a:prstGeom prst="rect">
            <a:avLst/>
          </a:prstGeom>
        </p:spPr>
      </p:pic>
      <p:sp>
        <p:nvSpPr>
          <p:cNvPr id="24" name="矩形: 圆角 23">
            <a:extLst>
              <a:ext uri="{FF2B5EF4-FFF2-40B4-BE49-F238E27FC236}">
                <a16:creationId xmlns:a16="http://schemas.microsoft.com/office/drawing/2014/main" id="{633CAF6F-5857-4120-BC15-709B4CE8F4CA}"/>
              </a:ext>
            </a:extLst>
          </p:cNvPr>
          <p:cNvSpPr/>
          <p:nvPr/>
        </p:nvSpPr>
        <p:spPr>
          <a:xfrm>
            <a:off x="10480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43AFCE1-0A09-4B63-A8B8-C8412FB59941}"/>
              </a:ext>
            </a:extLst>
          </p:cNvPr>
          <p:cNvSpPr/>
          <p:nvPr/>
        </p:nvSpPr>
        <p:spPr>
          <a:xfrm>
            <a:off x="10282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43C5C1E-F506-48E2-A89D-1CB6D5524473}"/>
              </a:ext>
            </a:extLst>
          </p:cNvPr>
          <p:cNvSpPr/>
          <p:nvPr/>
        </p:nvSpPr>
        <p:spPr>
          <a:xfrm>
            <a:off x="1166560" y="5467236"/>
            <a:ext cx="2471957" cy="40011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p>
        </p:txBody>
      </p:sp>
      <p:sp>
        <p:nvSpPr>
          <p:cNvPr id="26" name="矩形 25">
            <a:extLst>
              <a:ext uri="{FF2B5EF4-FFF2-40B4-BE49-F238E27FC236}">
                <a16:creationId xmlns:a16="http://schemas.microsoft.com/office/drawing/2014/main" id="{BF84BCAA-72AE-4F01-842C-E87DD88EE5DA}"/>
              </a:ext>
            </a:extLst>
          </p:cNvPr>
          <p:cNvSpPr/>
          <p:nvPr/>
        </p:nvSpPr>
        <p:spPr>
          <a:xfrm>
            <a:off x="5050149" y="3917636"/>
            <a:ext cx="646331" cy="369332"/>
          </a:xfrm>
          <a:prstGeom prst="rect">
            <a:avLst/>
          </a:prstGeom>
        </p:spPr>
        <p:txBody>
          <a:bodyPr wrap="none">
            <a:spAutoFit/>
          </a:bodyPr>
          <a:lstStyle/>
          <a:p>
            <a:r>
              <a:rPr lang="ja-JP" altLang="zh-CN" dirty="0"/>
              <a:t>辻氏</a:t>
            </a:r>
            <a:endParaRPr lang="zh-CN" altLang="en-US" b="1" dirty="0"/>
          </a:p>
        </p:txBody>
      </p:sp>
      <p:sp>
        <p:nvSpPr>
          <p:cNvPr id="27" name="矩形 26">
            <a:extLst>
              <a:ext uri="{FF2B5EF4-FFF2-40B4-BE49-F238E27FC236}">
                <a16:creationId xmlns:a16="http://schemas.microsoft.com/office/drawing/2014/main" id="{852F4798-0421-42ED-A97B-3A4DF3A2E80B}"/>
              </a:ext>
            </a:extLst>
          </p:cNvPr>
          <p:cNvSpPr/>
          <p:nvPr/>
        </p:nvSpPr>
        <p:spPr>
          <a:xfrm>
            <a:off x="1485009" y="3921861"/>
            <a:ext cx="1095172" cy="369332"/>
          </a:xfrm>
          <a:prstGeom prst="rect">
            <a:avLst/>
          </a:prstGeom>
        </p:spPr>
        <p:txBody>
          <a:bodyPr wrap="none">
            <a:spAutoFit/>
          </a:bodyPr>
          <a:lstStyle/>
          <a:p>
            <a:r>
              <a:rPr lang="ja-JP" altLang="zh-CN" dirty="0">
                <a:latin typeface="+mn-ea"/>
              </a:rPr>
              <a:t>大野</a:t>
            </a:r>
            <a:r>
              <a:rPr lang="en-US" altLang="ja-JP" dirty="0">
                <a:latin typeface="+mn-ea"/>
              </a:rPr>
              <a:t>CEO</a:t>
            </a:r>
            <a:endParaRPr lang="zh-CN" altLang="en-US" b="1" dirty="0">
              <a:latin typeface="+mn-ea"/>
            </a:endParaRPr>
          </a:p>
        </p:txBody>
      </p:sp>
      <p:pic>
        <p:nvPicPr>
          <p:cNvPr id="28" name="图片 27">
            <a:extLst>
              <a:ext uri="{FF2B5EF4-FFF2-40B4-BE49-F238E27FC236}">
                <a16:creationId xmlns:a16="http://schemas.microsoft.com/office/drawing/2014/main" id="{77EC1B1F-3C18-47F8-BEAA-2B68306F98E4}"/>
              </a:ext>
            </a:extLst>
          </p:cNvPr>
          <p:cNvPicPr>
            <a:picLocks noChangeAspect="1"/>
          </p:cNvPicPr>
          <p:nvPr/>
        </p:nvPicPr>
        <p:blipFill>
          <a:blip r:embed="rId7"/>
          <a:stretch>
            <a:fillRect/>
          </a:stretch>
        </p:blipFill>
        <p:spPr>
          <a:xfrm>
            <a:off x="2901017" y="2396481"/>
            <a:ext cx="1571625" cy="1476375"/>
          </a:xfrm>
          <a:prstGeom prst="rect">
            <a:avLst/>
          </a:prstGeom>
        </p:spPr>
      </p:pic>
      <p:pic>
        <p:nvPicPr>
          <p:cNvPr id="29" name="图片 28">
            <a:extLst>
              <a:ext uri="{FF2B5EF4-FFF2-40B4-BE49-F238E27FC236}">
                <a16:creationId xmlns:a16="http://schemas.microsoft.com/office/drawing/2014/main" id="{72980523-350F-49A1-A03C-A4F4E06BC3E0}"/>
              </a:ext>
            </a:extLst>
          </p:cNvPr>
          <p:cNvPicPr>
            <a:picLocks noChangeAspect="1"/>
          </p:cNvPicPr>
          <p:nvPr/>
        </p:nvPicPr>
        <p:blipFill>
          <a:blip r:embed="rId7"/>
          <a:stretch>
            <a:fillRect/>
          </a:stretch>
        </p:blipFill>
        <p:spPr>
          <a:xfrm>
            <a:off x="4587503" y="2395457"/>
            <a:ext cx="1571625" cy="1476375"/>
          </a:xfrm>
          <a:prstGeom prst="rect">
            <a:avLst/>
          </a:prstGeom>
        </p:spPr>
      </p:pic>
      <p:sp>
        <p:nvSpPr>
          <p:cNvPr id="30" name="矩形 29">
            <a:extLst>
              <a:ext uri="{FF2B5EF4-FFF2-40B4-BE49-F238E27FC236}">
                <a16:creationId xmlns:a16="http://schemas.microsoft.com/office/drawing/2014/main" id="{1B708B23-B7A9-4104-8047-93BFC4ECD477}"/>
              </a:ext>
            </a:extLst>
          </p:cNvPr>
          <p:cNvSpPr/>
          <p:nvPr/>
        </p:nvSpPr>
        <p:spPr>
          <a:xfrm>
            <a:off x="3253585" y="3917636"/>
            <a:ext cx="880369" cy="369332"/>
          </a:xfrm>
          <a:prstGeom prst="rect">
            <a:avLst/>
          </a:prstGeom>
        </p:spPr>
        <p:txBody>
          <a:bodyPr wrap="none">
            <a:spAutoFit/>
          </a:bodyPr>
          <a:lstStyle/>
          <a:p>
            <a:r>
              <a:rPr lang="zh-CN" altLang="en-US" dirty="0">
                <a:latin typeface="MS PGothic" panose="020B0600070205080204" pitchFamily="34" charset="-128"/>
                <a:ea typeface="MS PGothic" panose="020B0600070205080204" pitchFamily="34" charset="-128"/>
              </a:rPr>
              <a:t>荻野</a:t>
            </a:r>
            <a:r>
              <a:rPr lang="ja-JP" altLang="zh-CN" dirty="0">
                <a:latin typeface="MS PGothic" panose="020B0600070205080204" pitchFamily="34" charset="-128"/>
                <a:ea typeface="MS PGothic" panose="020B0600070205080204" pitchFamily="34" charset="-128"/>
              </a:rPr>
              <a:t>氏</a:t>
            </a:r>
            <a:endParaRPr lang="zh-CN" altLang="en-US" dirty="0">
              <a:latin typeface="MS PGothic" panose="020B0600070205080204" pitchFamily="34" charset="-128"/>
              <a:ea typeface="MS PGothic" panose="020B0600070205080204" pitchFamily="34" charset="-128"/>
            </a:endParaRPr>
          </a:p>
        </p:txBody>
      </p:sp>
      <p:sp>
        <p:nvSpPr>
          <p:cNvPr id="31" name="文本框 30">
            <a:extLst>
              <a:ext uri="{FF2B5EF4-FFF2-40B4-BE49-F238E27FC236}">
                <a16:creationId xmlns:a16="http://schemas.microsoft.com/office/drawing/2014/main" id="{83A91D79-A59D-4671-86B0-C1C24AA017A2}"/>
              </a:ext>
            </a:extLst>
          </p:cNvPr>
          <p:cNvSpPr txBox="1"/>
          <p:nvPr/>
        </p:nvSpPr>
        <p:spPr>
          <a:xfrm>
            <a:off x="2973371" y="4203486"/>
            <a:ext cx="1356012" cy="369332"/>
          </a:xfrm>
          <a:prstGeom prst="rect">
            <a:avLst/>
          </a:prstGeom>
          <a:noFill/>
        </p:spPr>
        <p:txBody>
          <a:bodyPr wrap="none" rtlCol="0">
            <a:spAutoFit/>
          </a:bodyPr>
          <a:lstStyle/>
          <a:p>
            <a:r>
              <a:rPr lang="en-US" altLang="ja-JP" b="1" dirty="0"/>
              <a:t>IROYA</a:t>
            </a:r>
            <a:r>
              <a:rPr lang="ja-JP" altLang="en-US" b="1" dirty="0"/>
              <a:t>ウェブ</a:t>
            </a:r>
            <a:endParaRPr lang="zh-CN" altLang="en-US" b="1" dirty="0"/>
          </a:p>
        </p:txBody>
      </p:sp>
    </p:spTree>
    <p:extLst>
      <p:ext uri="{BB962C8B-B14F-4D97-AF65-F5344CB8AC3E}">
        <p14:creationId xmlns:p14="http://schemas.microsoft.com/office/powerpoint/2010/main" val="3606146990"/>
      </p:ext>
    </p:extLst>
  </p:cSld>
  <p:clrMapOvr>
    <a:masterClrMapping/>
  </p:clrMapOvr>
  <mc:AlternateContent xmlns:mc="http://schemas.openxmlformats.org/markup-compatibility/2006" xmlns:p14="http://schemas.microsoft.com/office/powerpoint/2010/main">
    <mc:Choice Requires="p14">
      <p:transition spd="slow" p14:dur="2000" advTm="36401"/>
    </mc:Choice>
    <mc:Fallback xmlns="">
      <p:transition spd="slow" advTm="3640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28A63-ABFC-4DE7-8FD4-E9D40A8BFEEE}"/>
              </a:ext>
            </a:extLst>
          </p:cNvPr>
          <p:cNvSpPr>
            <a:spLocks noGrp="1"/>
          </p:cNvSpPr>
          <p:nvPr>
            <p:ph type="title"/>
          </p:nvPr>
        </p:nvSpPr>
        <p:spPr/>
        <p:txBody>
          <a:bodyPr/>
          <a:lstStyle/>
          <a:p>
            <a:r>
              <a:rPr lang="ja-JP" altLang="en-US" dirty="0"/>
              <a:t>まとめ</a:t>
            </a:r>
            <a:endParaRPr lang="zh-CN" altLang="en-US" dirty="0"/>
          </a:p>
        </p:txBody>
      </p:sp>
      <p:sp>
        <p:nvSpPr>
          <p:cNvPr id="4" name="内容占位符 2">
            <a:extLst>
              <a:ext uri="{FF2B5EF4-FFF2-40B4-BE49-F238E27FC236}">
                <a16:creationId xmlns:a16="http://schemas.microsoft.com/office/drawing/2014/main" id="{D80AB1B8-2447-4914-8A06-DD505D3E2B30}"/>
              </a:ext>
            </a:extLst>
          </p:cNvPr>
          <p:cNvSpPr>
            <a:spLocks noGrp="1"/>
          </p:cNvSpPr>
          <p:nvPr>
            <p:ph idx="1"/>
          </p:nvPr>
        </p:nvSpPr>
        <p:spPr>
          <a:xfrm>
            <a:off x="10972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レコメンド手法の検討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a:t>
            </a:r>
            <a:endParaRPr lang="en-US" altLang="ja-JP" sz="2400" dirty="0"/>
          </a:p>
          <a:p>
            <a:pPr lvl="2">
              <a:buFont typeface="Wingdings" panose="05000000000000000000" pitchFamily="2" charset="2"/>
              <a:buChar char="l"/>
            </a:pPr>
            <a:r>
              <a:rPr lang="ja-JP" altLang="en-US" sz="2400" dirty="0"/>
              <a:t>ライブラリの技術調査</a:t>
            </a:r>
            <a:endParaRPr lang="en-US" altLang="ja-JP" sz="2400" dirty="0"/>
          </a:p>
          <a:p>
            <a:pPr lvl="2">
              <a:buFont typeface="Wingdings" panose="05000000000000000000" pitchFamily="2" charset="2"/>
              <a:buChar char="l"/>
            </a:pPr>
            <a:r>
              <a:rPr lang="ja-JP" altLang="en-US" sz="2400" dirty="0"/>
              <a:t>コンテンツベース、カラーベース</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検証手法の調査と設計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Tree>
    <p:extLst>
      <p:ext uri="{BB962C8B-B14F-4D97-AF65-F5344CB8AC3E}">
        <p14:creationId xmlns:p14="http://schemas.microsoft.com/office/powerpoint/2010/main" val="4164190410"/>
      </p:ext>
    </p:extLst>
  </p:cSld>
  <p:clrMapOvr>
    <a:masterClrMapping/>
  </p:clrMapOvr>
  <mc:AlternateContent xmlns:mc="http://schemas.openxmlformats.org/markup-compatibility/2006" xmlns:p14="http://schemas.microsoft.com/office/powerpoint/2010/main">
    <mc:Choice Requires="p14">
      <p:transition spd="slow" p14:dur="2000" advTm="45344"/>
    </mc:Choice>
    <mc:Fallback xmlns="">
      <p:transition spd="slow" advTm="45344"/>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48BD7-FC8C-48FF-BE63-A9C8D81D1557}"/>
              </a:ext>
            </a:extLst>
          </p:cNvPr>
          <p:cNvSpPr>
            <a:spLocks noGrp="1"/>
          </p:cNvSpPr>
          <p:nvPr>
            <p:ph type="title"/>
          </p:nvPr>
        </p:nvSpPr>
        <p:spPr/>
        <p:txBody>
          <a:bodyPr/>
          <a:lstStyle/>
          <a:p>
            <a:r>
              <a:rPr lang="ja-JP" altLang="en-US" dirty="0"/>
              <a:t>今後の課題</a:t>
            </a:r>
            <a:endParaRPr lang="zh-CN" altLang="en-US" dirty="0"/>
          </a:p>
        </p:txBody>
      </p:sp>
      <p:sp>
        <p:nvSpPr>
          <p:cNvPr id="3" name="内容占位符 2">
            <a:extLst>
              <a:ext uri="{FF2B5EF4-FFF2-40B4-BE49-F238E27FC236}">
                <a16:creationId xmlns:a16="http://schemas.microsoft.com/office/drawing/2014/main" id="{62A7FCA5-335D-43C3-A940-3DE88C649610}"/>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評価指標</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ファッション</a:t>
            </a:r>
            <a:endParaRPr lang="en-US" altLang="ja-JP" sz="2200" dirty="0"/>
          </a:p>
          <a:p>
            <a:pPr lvl="2">
              <a:buFont typeface="Wingdings" panose="05000000000000000000" pitchFamily="2" charset="2"/>
              <a:buChar char="l"/>
            </a:pPr>
            <a:r>
              <a:rPr lang="ja-JP" altLang="en-US" sz="2200" dirty="0"/>
              <a:t>サイズ、コーディネーション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809054258"/>
      </p:ext>
    </p:extLst>
  </p:cSld>
  <p:clrMapOvr>
    <a:masterClrMapping/>
  </p:clrMapOvr>
  <mc:AlternateContent xmlns:mc="http://schemas.openxmlformats.org/markup-compatibility/2006" xmlns:p14="http://schemas.microsoft.com/office/powerpoint/2010/main">
    <mc:Choice Requires="p14">
      <p:transition spd="slow" p14:dur="2000" advTm="42715"/>
    </mc:Choice>
    <mc:Fallback xmlns="">
      <p:transition spd="slow" advTm="4271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0628C-2454-49EA-9A23-EBA55564020A}"/>
              </a:ext>
            </a:extLst>
          </p:cNvPr>
          <p:cNvSpPr>
            <a:spLocks noGrp="1"/>
          </p:cNvSpPr>
          <p:nvPr>
            <p:ph type="ctrTitle"/>
          </p:nvPr>
        </p:nvSpPr>
        <p:spPr/>
        <p:txBody>
          <a:bodyPr>
            <a:normAutofit/>
          </a:bodyPr>
          <a:lstStyle/>
          <a:p>
            <a:r>
              <a:rPr lang="ja-JP" altLang="en-US" sz="6000" dirty="0"/>
              <a:t>ご清聴ありがとうございました</a:t>
            </a:r>
            <a:endParaRPr lang="zh-CN" altLang="en-US" sz="6000" dirty="0"/>
          </a:p>
        </p:txBody>
      </p:sp>
      <p:sp>
        <p:nvSpPr>
          <p:cNvPr id="3" name="副标题 2">
            <a:extLst>
              <a:ext uri="{FF2B5EF4-FFF2-40B4-BE49-F238E27FC236}">
                <a16:creationId xmlns:a16="http://schemas.microsoft.com/office/drawing/2014/main" id="{897247D7-70F6-42E3-8D3A-3962BFBE499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68372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B9BB5-853F-463C-8BD6-EE0D9BA00F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C9466D8-6EC4-4678-A624-53A4A9F62A2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936991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a:buFont typeface="Wingdings" panose="05000000000000000000" pitchFamily="2" charset="2"/>
              <a:buChar char="l"/>
            </a:pPr>
            <a:r>
              <a:rPr lang="ja-JP" altLang="en-US" sz="2800" dirty="0"/>
              <a:t>ユーザーベースとの組み合わせ</a:t>
            </a:r>
            <a:endParaRPr lang="zh-CN" altLang="en-US" sz="2800" dirty="0"/>
          </a:p>
        </p:txBody>
      </p:sp>
      <p:pic>
        <p:nvPicPr>
          <p:cNvPr id="3074" name="图片 37">
            <a:extLst>
              <a:ext uri="{FF2B5EF4-FFF2-40B4-BE49-F238E27FC236}">
                <a16:creationId xmlns:a16="http://schemas.microsoft.com/office/drawing/2014/main" id="{822ABCCB-5EF8-40E5-8615-D9A8E71E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345" y="2993814"/>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圆角 5">
            <a:extLst>
              <a:ext uri="{FF2B5EF4-FFF2-40B4-BE49-F238E27FC236}">
                <a16:creationId xmlns:a16="http://schemas.microsoft.com/office/drawing/2014/main" id="{C952E33B-112B-4315-85CD-9DF303B171C4}"/>
              </a:ext>
            </a:extLst>
          </p:cNvPr>
          <p:cNvSpPr/>
          <p:nvPr/>
        </p:nvSpPr>
        <p:spPr>
          <a:xfrm>
            <a:off x="2818641" y="2976229"/>
            <a:ext cx="6554717" cy="4351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43343"/>
      </p:ext>
    </p:extLst>
  </p:cSld>
  <p:clrMapOvr>
    <a:masterClrMapping/>
  </p:clrMapOvr>
  <mc:AlternateContent xmlns:mc="http://schemas.openxmlformats.org/markup-compatibility/2006" xmlns:p14="http://schemas.microsoft.com/office/powerpoint/2010/main">
    <mc:Choice Requires="p14">
      <p:transition spd="slow" p14:dur="2000" advTm="25300"/>
    </mc:Choice>
    <mc:Fallback xmlns="">
      <p:transition spd="slow" advTm="253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2400" dirty="0"/>
          </a:p>
          <a:p>
            <a:pPr lvl="2">
              <a:buFont typeface="Wingdings" panose="05000000000000000000" pitchFamily="2" charset="2"/>
              <a:buChar char="l"/>
            </a:pPr>
            <a:r>
              <a:rPr lang="ja-JP" altLang="en-US" sz="2400" dirty="0"/>
              <a:t>カラーベースと比較</a:t>
            </a:r>
            <a:endParaRPr lang="en-US" altLang="ja-JP" sz="2400" dirty="0"/>
          </a:p>
          <a:p>
            <a:pPr lvl="4">
              <a:buFont typeface="Wingdings" panose="05000000000000000000" pitchFamily="2" charset="2"/>
              <a:buChar char="l"/>
            </a:pPr>
            <a:r>
              <a:rPr lang="en-US" altLang="ja-JP" sz="2400" dirty="0"/>
              <a:t>31</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911B3459-3E12-473A-AD42-3101C4DEB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pic>
        <p:nvPicPr>
          <p:cNvPr id="6" name="图片 5">
            <a:extLst>
              <a:ext uri="{FF2B5EF4-FFF2-40B4-BE49-F238E27FC236}">
                <a16:creationId xmlns:a16="http://schemas.microsoft.com/office/drawing/2014/main" id="{90BCF0D1-EB66-40D6-9763-702410462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688" y="2194560"/>
            <a:ext cx="5579083" cy="4184312"/>
          </a:xfrm>
          <a:prstGeom prst="rect">
            <a:avLst/>
          </a:prstGeom>
        </p:spPr>
      </p:pic>
    </p:spTree>
    <p:extLst>
      <p:ext uri="{BB962C8B-B14F-4D97-AF65-F5344CB8AC3E}">
        <p14:creationId xmlns:p14="http://schemas.microsoft.com/office/powerpoint/2010/main" val="4017306891"/>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Off-line</a:t>
            </a:r>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a:extLst>
              <a:ext uri="{FF2B5EF4-FFF2-40B4-BE49-F238E27FC236}">
                <a16:creationId xmlns:a16="http://schemas.microsoft.com/office/drawing/2014/main" id="{713FEEEF-AFF1-4CCD-9515-ADAABDB8F727}"/>
              </a:ext>
            </a:extLst>
          </p:cNvPr>
          <p:cNvPicPr>
            <a:picLocks noChangeAspect="1"/>
          </p:cNvPicPr>
          <p:nvPr/>
        </p:nvPicPr>
        <p:blipFill>
          <a:blip r:embed="rId2"/>
          <a:stretch>
            <a:fillRect/>
          </a:stretch>
        </p:blipFill>
        <p:spPr>
          <a:xfrm>
            <a:off x="6351284" y="3354051"/>
            <a:ext cx="5346157" cy="2888662"/>
          </a:xfrm>
          <a:prstGeom prst="rect">
            <a:avLst/>
          </a:prstGeom>
        </p:spPr>
      </p:pic>
    </p:spTree>
    <p:extLst>
      <p:ext uri="{BB962C8B-B14F-4D97-AF65-F5344CB8AC3E}">
        <p14:creationId xmlns:p14="http://schemas.microsoft.com/office/powerpoint/2010/main" val="3660093410"/>
      </p:ext>
    </p:extLst>
  </p:cSld>
  <p:clrMapOvr>
    <a:masterClrMapping/>
  </p:clrMapOvr>
  <mc:AlternateContent xmlns:mc="http://schemas.openxmlformats.org/markup-compatibility/2006" xmlns:p14="http://schemas.microsoft.com/office/powerpoint/2010/main">
    <mc:Choice Requires="p14">
      <p:transition spd="slow" p14:dur="2000" advTm="28514"/>
    </mc:Choice>
    <mc:Fallback xmlns="">
      <p:transition spd="slow" advTm="28514"/>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16257" y="1834159"/>
            <a:ext cx="4909981" cy="4023360"/>
          </a:xfrm>
        </p:spPr>
        <p:txBody>
          <a:bodyPr>
            <a:normAutofit/>
          </a:bodyPr>
          <a:lstStyle/>
          <a:p>
            <a:pPr>
              <a:buFont typeface="Wingdings" panose="05000000000000000000" pitchFamily="2" charset="2"/>
              <a:buChar char="l"/>
            </a:pPr>
            <a:r>
              <a:rPr lang="en-US" altLang="ja-JP" sz="2800" dirty="0"/>
              <a:t>On-line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a:extLst>
              <a:ext uri="{FF2B5EF4-FFF2-40B4-BE49-F238E27FC236}">
                <a16:creationId xmlns:a16="http://schemas.microsoft.com/office/drawing/2014/main" id="{14147BF7-91E1-4A20-8A96-04555DB4D5B8}"/>
              </a:ext>
            </a:extLst>
          </p:cNvPr>
          <p:cNvPicPr>
            <a:picLocks noChangeAspect="1"/>
          </p:cNvPicPr>
          <p:nvPr/>
        </p:nvPicPr>
        <p:blipFill>
          <a:blip r:embed="rId2"/>
          <a:stretch>
            <a:fillRect/>
          </a:stretch>
        </p:blipFill>
        <p:spPr>
          <a:xfrm>
            <a:off x="6096000" y="3182159"/>
            <a:ext cx="5917070" cy="2887907"/>
          </a:xfrm>
          <a:prstGeom prst="rect">
            <a:avLst/>
          </a:prstGeom>
        </p:spPr>
      </p:pic>
    </p:spTree>
    <p:extLst>
      <p:ext uri="{BB962C8B-B14F-4D97-AF65-F5344CB8AC3E}">
        <p14:creationId xmlns:p14="http://schemas.microsoft.com/office/powerpoint/2010/main" val="3551534298"/>
      </p:ext>
    </p:extLst>
  </p:cSld>
  <p:clrMapOvr>
    <a:masterClrMapping/>
  </p:clrMapOvr>
  <mc:AlternateContent xmlns:mc="http://schemas.openxmlformats.org/markup-compatibility/2006" xmlns:p14="http://schemas.microsoft.com/office/powerpoint/2010/main">
    <mc:Choice Requires="p14">
      <p:transition spd="slow" p14:dur="2000" advTm="25489"/>
    </mc:Choice>
    <mc:Fallback xmlns="">
      <p:transition spd="slow" advTm="2548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705027256"/>
      </p:ext>
    </p:extLst>
  </p:cSld>
  <p:clrMapOvr>
    <a:masterClrMapping/>
  </p:clrMapOvr>
  <mc:AlternateContent xmlns:mc="http://schemas.openxmlformats.org/markup-compatibility/2006" xmlns:p14="http://schemas.microsoft.com/office/powerpoint/2010/main">
    <mc:Choice Requires="p14">
      <p:transition spd="slow" p14:dur="2000" advTm="4720"/>
    </mc:Choice>
    <mc:Fallback xmlns="">
      <p:transition spd="slow" advTm="472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5B01-1CE9-4F56-9346-FE14F94A429F}"/>
              </a:ext>
            </a:extLst>
          </p:cNvPr>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a:extLst>
              <a:ext uri="{FF2B5EF4-FFF2-40B4-BE49-F238E27FC236}">
                <a16:creationId xmlns:a16="http://schemas.microsoft.com/office/drawing/2014/main" id="{C8DA6BE2-B426-4E3B-BEFF-58E77BD4FDB9}"/>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p>
          <a:p>
            <a:pPr>
              <a:buFont typeface="Wingdings" panose="05000000000000000000" pitchFamily="2" charset="2"/>
              <a:buChar char="l"/>
            </a:pPr>
            <a:r>
              <a:rPr lang="ja-JP" altLang="en-US" sz="2800" dirty="0"/>
              <a:t>閲覧総数</a:t>
            </a:r>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p>
          <a:p>
            <a:pPr lvl="0">
              <a:buFont typeface="Wingdings" panose="05000000000000000000" pitchFamily="2" charset="2"/>
              <a:buChar char="l"/>
            </a:pPr>
            <a:r>
              <a:rPr lang="ja-JP" altLang="en-US" sz="2800" dirty="0">
                <a:solidFill>
                  <a:srgbClr val="7030A0"/>
                </a:solidFill>
              </a:rPr>
              <a:t>比率高いほど、レコメンド効果良い</a:t>
            </a:r>
          </a:p>
        </p:txBody>
      </p:sp>
    </p:spTree>
    <p:extLst>
      <p:ext uri="{BB962C8B-B14F-4D97-AF65-F5344CB8AC3E}">
        <p14:creationId xmlns:p14="http://schemas.microsoft.com/office/powerpoint/2010/main" val="1705186254"/>
      </p:ext>
    </p:extLst>
  </p:cSld>
  <p:clrMapOvr>
    <a:masterClrMapping/>
  </p:clrMapOvr>
  <mc:AlternateContent xmlns:mc="http://schemas.openxmlformats.org/markup-compatibility/2006" xmlns:p14="http://schemas.microsoft.com/office/powerpoint/2010/main">
    <mc:Choice Requires="p14">
      <p:transition spd="slow" p14:dur="2000" advTm="37593"/>
    </mc:Choice>
    <mc:Fallback xmlns="">
      <p:transition spd="slow" advTm="3759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関連研究と設計方針</a:t>
            </a:r>
            <a:endParaRPr lang="en-US" altLang="ja-JP"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9829353"/>
      </p:ext>
    </p:extLst>
  </p:cSld>
  <p:clrMapOvr>
    <a:masterClrMapping/>
  </p:clrMapOvr>
  <mc:AlternateContent xmlns:mc="http://schemas.openxmlformats.org/markup-compatibility/2006" xmlns:p14="http://schemas.microsoft.com/office/powerpoint/2010/main">
    <mc:Choice Requires="p14">
      <p:transition spd="slow" p14:dur="2000" advTm="2627"/>
    </mc:Choice>
    <mc:Fallback xmlns="">
      <p:transition spd="slow" advTm="2627"/>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E863A-4A4E-428D-B972-1D296356B658}"/>
              </a:ext>
            </a:extLst>
          </p:cNvPr>
          <p:cNvSpPr>
            <a:spLocks noGrp="1"/>
          </p:cNvSpPr>
          <p:nvPr>
            <p:ph type="title"/>
          </p:nvPr>
        </p:nvSpPr>
        <p:spPr/>
        <p:txBody>
          <a:bodyPr/>
          <a:lstStyle/>
          <a:p>
            <a:r>
              <a:rPr lang="en-US" altLang="zh-CN" dirty="0"/>
              <a:t>Pay per click</a:t>
            </a:r>
            <a:endParaRPr lang="zh-CN" altLang="en-US" dirty="0"/>
          </a:p>
        </p:txBody>
      </p:sp>
      <p:sp>
        <p:nvSpPr>
          <p:cNvPr id="3" name="内容占位符 2">
            <a:extLst>
              <a:ext uri="{FF2B5EF4-FFF2-40B4-BE49-F238E27FC236}">
                <a16:creationId xmlns:a16="http://schemas.microsoft.com/office/drawing/2014/main" id="{FD12BBB8-627C-4A71-9CFE-71F5BBFD633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p>
          <a:p>
            <a:pPr>
              <a:buFont typeface="Wingdings" panose="05000000000000000000" pitchFamily="2" charset="2"/>
              <a:buChar char="l"/>
            </a:pPr>
            <a:r>
              <a:rPr lang="ja-JP" altLang="zh-CN" sz="2800" dirty="0">
                <a:solidFill>
                  <a:srgbClr val="7030A0"/>
                </a:solidFill>
              </a:rPr>
              <a:t>回数少ないほど、レコメンド効果良い</a:t>
            </a:r>
          </a:p>
          <a:p>
            <a:endParaRPr lang="zh-CN" altLang="en-US" sz="2800" dirty="0"/>
          </a:p>
        </p:txBody>
      </p:sp>
      <p:cxnSp>
        <p:nvCxnSpPr>
          <p:cNvPr id="5" name="直接箭头连接符 4">
            <a:extLst>
              <a:ext uri="{FF2B5EF4-FFF2-40B4-BE49-F238E27FC236}">
                <a16:creationId xmlns:a16="http://schemas.microsoft.com/office/drawing/2014/main" id="{B41AA29A-768C-484F-9CD0-0550F735A817}"/>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18FC32D-1011-4EEC-944F-5862A33B42FC}"/>
              </a:ext>
            </a:extLst>
          </p:cNvPr>
          <p:cNvSpPr txBox="1"/>
          <p:nvPr/>
        </p:nvSpPr>
        <p:spPr>
          <a:xfrm>
            <a:off x="1999038" y="5889510"/>
            <a:ext cx="676211" cy="400110"/>
          </a:xfrm>
          <a:prstGeom prst="rect">
            <a:avLst/>
          </a:prstGeom>
          <a:noFill/>
        </p:spPr>
        <p:txBody>
          <a:bodyPr wrap="none" rtlCol="0">
            <a:spAutoFit/>
          </a:bodyPr>
          <a:lstStyle/>
          <a:p>
            <a:r>
              <a:rPr lang="en-US" altLang="zh-CN" sz="2000" b="1" dirty="0"/>
              <a:t>start</a:t>
            </a:r>
          </a:p>
        </p:txBody>
      </p:sp>
      <p:sp>
        <p:nvSpPr>
          <p:cNvPr id="7" name="文本框 6">
            <a:extLst>
              <a:ext uri="{FF2B5EF4-FFF2-40B4-BE49-F238E27FC236}">
                <a16:creationId xmlns:a16="http://schemas.microsoft.com/office/drawing/2014/main" id="{A2304D19-A5DA-4D8E-B154-40A459009B52}"/>
              </a:ext>
            </a:extLst>
          </p:cNvPr>
          <p:cNvSpPr txBox="1"/>
          <p:nvPr/>
        </p:nvSpPr>
        <p:spPr>
          <a:xfrm>
            <a:off x="7812463" y="5889510"/>
            <a:ext cx="590226" cy="400110"/>
          </a:xfrm>
          <a:prstGeom prst="rect">
            <a:avLst/>
          </a:prstGeom>
          <a:noFill/>
        </p:spPr>
        <p:txBody>
          <a:bodyPr wrap="none" rtlCol="0">
            <a:spAutoFit/>
          </a:bodyPr>
          <a:lstStyle/>
          <a:p>
            <a:r>
              <a:rPr lang="en-US" altLang="zh-CN" sz="2000" b="1" dirty="0"/>
              <a:t>end</a:t>
            </a:r>
          </a:p>
        </p:txBody>
      </p:sp>
      <p:pic>
        <p:nvPicPr>
          <p:cNvPr id="8" name="图片 7">
            <a:extLst>
              <a:ext uri="{FF2B5EF4-FFF2-40B4-BE49-F238E27FC236}">
                <a16:creationId xmlns:a16="http://schemas.microsoft.com/office/drawing/2014/main" id="{0C8A9813-081F-483B-85BB-AFF5B4A45E2C}"/>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3712146028"/>
      </p:ext>
    </p:extLst>
  </p:cSld>
  <p:clrMapOvr>
    <a:masterClrMapping/>
  </p:clrMapOvr>
  <mc:AlternateContent xmlns:mc="http://schemas.openxmlformats.org/markup-compatibility/2006" xmlns:p14="http://schemas.microsoft.com/office/powerpoint/2010/main">
    <mc:Choice Requires="p14">
      <p:transition spd="slow" p14:dur="2000" advTm="18780"/>
    </mc:Choice>
    <mc:Fallback xmlns="">
      <p:transition spd="slow" advTm="1878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5303E-2B0A-4783-9FEC-4378AC47880F}"/>
              </a:ext>
            </a:extLst>
          </p:cNvPr>
          <p:cNvSpPr>
            <a:spLocks noGrp="1"/>
          </p:cNvSpPr>
          <p:nvPr>
            <p:ph type="title"/>
          </p:nvPr>
        </p:nvSpPr>
        <p:spPr/>
        <p:txBody>
          <a:bodyPr/>
          <a:lstStyle/>
          <a:p>
            <a:r>
              <a:rPr lang="ja-JP" altLang="en-US" dirty="0"/>
              <a:t>購入決定までの時間</a:t>
            </a:r>
            <a:endParaRPr lang="zh-CN" altLang="en-US" dirty="0"/>
          </a:p>
        </p:txBody>
      </p:sp>
      <p:sp>
        <p:nvSpPr>
          <p:cNvPr id="3" name="内容占位符 2">
            <a:extLst>
              <a:ext uri="{FF2B5EF4-FFF2-40B4-BE49-F238E27FC236}">
                <a16:creationId xmlns:a16="http://schemas.microsoft.com/office/drawing/2014/main" id="{2D826CF7-A93D-4CB6-AF6F-238D5DB8C4BA}"/>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p>
          <a:p>
            <a:pPr>
              <a:buFont typeface="Wingdings" panose="05000000000000000000" pitchFamily="2" charset="2"/>
              <a:buChar char="l"/>
            </a:pPr>
            <a:r>
              <a:rPr lang="ja-JP" altLang="zh-CN" sz="2800" dirty="0">
                <a:solidFill>
                  <a:srgbClr val="7030A0"/>
                </a:solidFill>
              </a:rPr>
              <a:t>時間短いほど、レコメンド効果良い</a:t>
            </a:r>
          </a:p>
          <a:p>
            <a:endParaRPr lang="zh-CN" altLang="en-US" sz="2800" dirty="0"/>
          </a:p>
        </p:txBody>
      </p:sp>
      <p:cxnSp>
        <p:nvCxnSpPr>
          <p:cNvPr id="4" name="直接箭头连接符 3">
            <a:extLst>
              <a:ext uri="{FF2B5EF4-FFF2-40B4-BE49-F238E27FC236}">
                <a16:creationId xmlns:a16="http://schemas.microsoft.com/office/drawing/2014/main" id="{37BD8C89-6C03-4774-8622-185BA6A842E1}"/>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1DE6CE-3DBF-4558-AA9B-09674EC752BA}"/>
              </a:ext>
            </a:extLst>
          </p:cNvPr>
          <p:cNvSpPr txBox="1"/>
          <p:nvPr/>
        </p:nvSpPr>
        <p:spPr>
          <a:xfrm>
            <a:off x="1999038" y="5889510"/>
            <a:ext cx="441146" cy="40011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a:extLst>
              <a:ext uri="{FF2B5EF4-FFF2-40B4-BE49-F238E27FC236}">
                <a16:creationId xmlns:a16="http://schemas.microsoft.com/office/drawing/2014/main" id="{12FF8032-5A46-486C-9081-2750D2CFE65D}"/>
              </a:ext>
            </a:extLst>
          </p:cNvPr>
          <p:cNvSpPr txBox="1"/>
          <p:nvPr/>
        </p:nvSpPr>
        <p:spPr>
          <a:xfrm>
            <a:off x="7812463" y="5889510"/>
            <a:ext cx="441146" cy="40011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a:extLst>
              <a:ext uri="{FF2B5EF4-FFF2-40B4-BE49-F238E27FC236}">
                <a16:creationId xmlns:a16="http://schemas.microsoft.com/office/drawing/2014/main" id="{846694D8-9B25-4BAD-B7AD-6B6BF470F06F}"/>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4247207042"/>
      </p:ext>
    </p:extLst>
  </p:cSld>
  <p:clrMapOvr>
    <a:masterClrMapping/>
  </p:clrMapOvr>
  <mc:AlternateContent xmlns:mc="http://schemas.openxmlformats.org/markup-compatibility/2006" xmlns:p14="http://schemas.microsoft.com/office/powerpoint/2010/main">
    <mc:Choice Requires="p14">
      <p:transition spd="slow" p14:dur="2000" advTm="10024"/>
    </mc:Choice>
    <mc:Fallback xmlns="">
      <p:transition spd="slow" advTm="10024"/>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737360"/>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lnSpcReduction="10000"/>
          </a:bodyPr>
          <a:lstStyle/>
          <a:p>
            <a:pPr>
              <a:buFont typeface="Wingdings" panose="05000000000000000000" pitchFamily="2" charset="2"/>
              <a:buChar char="l"/>
            </a:pPr>
            <a:r>
              <a:rPr lang="ja-JP" altLang="en-US" sz="2800" dirty="0"/>
              <a:t>高度</a:t>
            </a:r>
            <a:r>
              <a:rPr lang="en-US" altLang="ja-JP" sz="2800" dirty="0"/>
              <a:t>IT</a:t>
            </a:r>
            <a:r>
              <a:rPr lang="ja-JP" altLang="en-US" sz="2800" dirty="0"/>
              <a:t>の</a:t>
            </a:r>
            <a:r>
              <a:rPr lang="en-US" altLang="ja-JP" sz="2800" dirty="0"/>
              <a:t>5</a:t>
            </a:r>
            <a:r>
              <a:rPr lang="ja-JP" altLang="en-US" sz="2800" dirty="0"/>
              <a:t>人</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a:extLst>
              <a:ext uri="{FF2B5EF4-FFF2-40B4-BE49-F238E27FC236}">
                <a16:creationId xmlns:a16="http://schemas.microsoft.com/office/drawing/2014/main" id="{2BDFC0FD-D315-4BB9-8640-6048BAB53074}"/>
              </a:ext>
            </a:extLst>
          </p:cNvPr>
          <p:cNvSpPr/>
          <p:nvPr/>
        </p:nvSpPr>
        <p:spPr>
          <a:xfrm>
            <a:off x="91510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9C1D419-B947-4096-9252-3CF7E30D6950}"/>
              </a:ext>
            </a:extLst>
          </p:cNvPr>
          <p:cNvSpPr/>
          <p:nvPr/>
        </p:nvSpPr>
        <p:spPr>
          <a:xfrm>
            <a:off x="91510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673491358"/>
      </p:ext>
    </p:extLst>
  </p:cSld>
  <p:clrMapOvr>
    <a:masterClrMapping/>
  </p:clrMapOvr>
  <mc:AlternateContent xmlns:mc="http://schemas.openxmlformats.org/markup-compatibility/2006" xmlns:p14="http://schemas.microsoft.com/office/powerpoint/2010/main">
    <mc:Choice Requires="p14">
      <p:transition spd="slow" p14:dur="2000" advTm="25705"/>
    </mc:Choice>
    <mc:Fallback xmlns="">
      <p:transition spd="slow" advTm="25705"/>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DBEA547E-E2C2-4937-864D-E37205349A8A}"/>
              </a:ext>
            </a:extLst>
          </p:cNvPr>
          <p:cNvSpPr/>
          <p:nvPr/>
        </p:nvSpPr>
        <p:spPr>
          <a:xfrm rot="642509">
            <a:off x="59349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1482450"/>
      </p:ext>
    </p:extLst>
  </p:cSld>
  <p:clrMapOvr>
    <a:masterClrMapping/>
  </p:clrMapOvr>
  <mc:AlternateContent xmlns:mc="http://schemas.openxmlformats.org/markup-compatibility/2006" xmlns:p14="http://schemas.microsoft.com/office/powerpoint/2010/main">
    <mc:Choice Requires="p14">
      <p:transition spd="slow" p14:dur="2000" advTm="10144"/>
    </mc:Choice>
    <mc:Fallback xmlns="">
      <p:transition spd="slow" advTm="10144"/>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E677EB0B-1A1D-4345-8496-75C5C92BD588}"/>
              </a:ext>
            </a:extLst>
          </p:cNvPr>
          <p:cNvSpPr/>
          <p:nvPr/>
        </p:nvSpPr>
        <p:spPr>
          <a:xfrm rot="1295353">
            <a:off x="59418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532940256"/>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a:off x="61264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649987"/>
      </p:ext>
    </p:extLst>
  </p:cSld>
  <p:clrMapOvr>
    <a:masterClrMapping/>
  </p:clrMapOvr>
  <mc:AlternateContent xmlns:mc="http://schemas.openxmlformats.org/markup-compatibility/2006" xmlns:p14="http://schemas.microsoft.com/office/powerpoint/2010/main">
    <mc:Choice Requires="p14">
      <p:transition spd="slow" p14:dur="2000" advTm="18849"/>
    </mc:Choice>
    <mc:Fallback xmlns="">
      <p:transition spd="slow" advTm="18849"/>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rot="20374724">
            <a:off x="93186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BA18707-CB42-44E7-BE52-C4F745B307C4}"/>
              </a:ext>
            </a:extLst>
          </p:cNvPr>
          <p:cNvSpPr/>
          <p:nvPr/>
        </p:nvSpPr>
        <p:spPr>
          <a:xfrm rot="20214427">
            <a:off x="93192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007456"/>
      </p:ext>
    </p:extLst>
  </p:cSld>
  <p:clrMapOvr>
    <a:masterClrMapping/>
  </p:clrMapOvr>
  <mc:AlternateContent xmlns:mc="http://schemas.openxmlformats.org/markup-compatibility/2006" xmlns:p14="http://schemas.microsoft.com/office/powerpoint/2010/main">
    <mc:Choice Requires="p14">
      <p:transition spd="slow" p14:dur="2000" advTm="11946"/>
    </mc:Choice>
    <mc:Fallback xmlns="">
      <p:transition spd="slow" advTm="1194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a:extLst>
              <a:ext uri="{FF2B5EF4-FFF2-40B4-BE49-F238E27FC236}">
                <a16:creationId xmlns:a16="http://schemas.microsoft.com/office/drawing/2014/main" id="{26111F6F-683A-4F55-AF59-29E7A5F66CB3}"/>
              </a:ext>
            </a:extLst>
          </p:cNvPr>
          <p:cNvSpPr/>
          <p:nvPr/>
        </p:nvSpPr>
        <p:spPr>
          <a:xfrm rot="1633009">
            <a:off x="61289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5389009"/>
      </p:ext>
    </p:extLst>
  </p:cSld>
  <p:clrMapOvr>
    <a:masterClrMapping/>
  </p:clrMapOvr>
  <mc:AlternateContent xmlns:mc="http://schemas.openxmlformats.org/markup-compatibility/2006" xmlns:p14="http://schemas.microsoft.com/office/powerpoint/2010/main">
    <mc:Choice Requires="p14">
      <p:transition spd="slow" p14:dur="2000" advTm="26906"/>
    </mc:Choice>
    <mc:Fallback xmlns="">
      <p:transition spd="slow" advTm="26906"/>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システム全体像</a:t>
            </a:r>
            <a:endParaRPr lang="zh-CN" altLang="en-US" dirty="0"/>
          </a:p>
        </p:txBody>
      </p:sp>
      <p:grpSp>
        <p:nvGrpSpPr>
          <p:cNvPr id="5" name="组合 4">
            <a:extLst>
              <a:ext uri="{FF2B5EF4-FFF2-40B4-BE49-F238E27FC236}">
                <a16:creationId xmlns:a16="http://schemas.microsoft.com/office/drawing/2014/main" id="{1E223223-F8C6-4FC9-9184-55D20DA922C1}"/>
              </a:ext>
            </a:extLst>
          </p:cNvPr>
          <p:cNvGrpSpPr/>
          <p:nvPr/>
        </p:nvGrpSpPr>
        <p:grpSpPr>
          <a:xfrm>
            <a:off x="1118142" y="1796359"/>
            <a:ext cx="9777073" cy="4516897"/>
            <a:chOff x="322782" y="443312"/>
            <a:chExt cx="10588712" cy="5791317"/>
          </a:xfrm>
        </p:grpSpPr>
        <p:pic>
          <p:nvPicPr>
            <p:cNvPr id="6" name="图片 5">
              <a:extLst>
                <a:ext uri="{FF2B5EF4-FFF2-40B4-BE49-F238E27FC236}">
                  <a16:creationId xmlns:a16="http://schemas.microsoft.com/office/drawing/2014/main" id="{788245E7-8A7F-4C16-9385-4D27BFDFD47C}"/>
                </a:ext>
              </a:extLst>
            </p:cNvPr>
            <p:cNvPicPr>
              <a:picLocks noChangeAspect="1"/>
            </p:cNvPicPr>
            <p:nvPr/>
          </p:nvPicPr>
          <p:blipFill>
            <a:blip r:embed="rId2"/>
            <a:stretch>
              <a:fillRect/>
            </a:stretch>
          </p:blipFill>
          <p:spPr>
            <a:xfrm>
              <a:off x="349886" y="619678"/>
              <a:ext cx="2095500" cy="2380615"/>
            </a:xfrm>
            <a:prstGeom prst="rect">
              <a:avLst/>
            </a:prstGeom>
          </p:spPr>
        </p:pic>
        <p:pic>
          <p:nvPicPr>
            <p:cNvPr id="7" name="图片 6">
              <a:extLst>
                <a:ext uri="{FF2B5EF4-FFF2-40B4-BE49-F238E27FC236}">
                  <a16:creationId xmlns:a16="http://schemas.microsoft.com/office/drawing/2014/main" id="{2FAC7ACB-61CD-4BA5-8927-27AD1B162213}"/>
                </a:ext>
              </a:extLst>
            </p:cNvPr>
            <p:cNvPicPr>
              <a:picLocks noChangeAspect="1"/>
            </p:cNvPicPr>
            <p:nvPr/>
          </p:nvPicPr>
          <p:blipFill>
            <a:blip r:embed="rId3"/>
            <a:stretch>
              <a:fillRect/>
            </a:stretch>
          </p:blipFill>
          <p:spPr>
            <a:xfrm>
              <a:off x="7441247" y="443312"/>
              <a:ext cx="2707005" cy="2228850"/>
            </a:xfrm>
            <a:prstGeom prst="rect">
              <a:avLst/>
            </a:prstGeom>
          </p:spPr>
        </p:pic>
        <p:sp>
          <p:nvSpPr>
            <p:cNvPr id="8" name="圆角矩形 9">
              <a:extLst>
                <a:ext uri="{FF2B5EF4-FFF2-40B4-BE49-F238E27FC236}">
                  <a16:creationId xmlns:a16="http://schemas.microsoft.com/office/drawing/2014/main" id="{D29A217D-AE1E-409C-8818-DC829A3BCFE6}"/>
                </a:ext>
              </a:extLst>
            </p:cNvPr>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p>
            <a:p>
              <a:pPr algn="ctr"/>
              <a:r>
                <a:rPr lang="ja-JP" altLang="zh-CN" sz="3600">
                  <a:solidFill>
                    <a:schemeClr val="tx1"/>
                  </a:solidFill>
                </a:rPr>
                <a:t>エンジン</a:t>
              </a:r>
            </a:p>
          </p:txBody>
        </p:sp>
        <p:pic>
          <p:nvPicPr>
            <p:cNvPr id="9" name="图片 8">
              <a:extLst>
                <a:ext uri="{FF2B5EF4-FFF2-40B4-BE49-F238E27FC236}">
                  <a16:creationId xmlns:a16="http://schemas.microsoft.com/office/drawing/2014/main" id="{E7C81EF1-1BAA-4963-AF4C-63C3DA25C86C}"/>
                </a:ext>
              </a:extLst>
            </p:cNvPr>
            <p:cNvPicPr>
              <a:picLocks noChangeAspect="1"/>
            </p:cNvPicPr>
            <p:nvPr/>
          </p:nvPicPr>
          <p:blipFill>
            <a:blip r:embed="rId4"/>
            <a:stretch>
              <a:fillRect/>
            </a:stretch>
          </p:blipFill>
          <p:spPr>
            <a:xfrm>
              <a:off x="8292754" y="4300139"/>
              <a:ext cx="2618740" cy="1743075"/>
            </a:xfrm>
            <a:prstGeom prst="rect">
              <a:avLst/>
            </a:prstGeom>
          </p:spPr>
        </p:pic>
        <p:cxnSp>
          <p:nvCxnSpPr>
            <p:cNvPr id="10" name="直接箭头连接符 9">
              <a:extLst>
                <a:ext uri="{FF2B5EF4-FFF2-40B4-BE49-F238E27FC236}">
                  <a16:creationId xmlns:a16="http://schemas.microsoft.com/office/drawing/2014/main" id="{9F0760FE-E718-4E15-83C6-1A94FE681F22}"/>
                </a:ext>
              </a:extLst>
            </p:cNvPr>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EBDC57-D032-4866-821F-C4768326D401}"/>
                </a:ext>
              </a:extLst>
            </p:cNvPr>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35AFF09-A9E2-45E6-BB0E-08ECCB31BE1C}"/>
                </a:ext>
              </a:extLst>
            </p:cNvPr>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7FCF6C3-1442-46A7-8E51-F32CBBD2933B}"/>
                </a:ext>
              </a:extLst>
            </p:cNvPr>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1CF49D7-1B34-48CD-BBF8-8EC03AD3DF14}"/>
                </a:ext>
              </a:extLst>
            </p:cNvPr>
            <p:cNvPicPr>
              <a:picLocks noChangeAspect="1"/>
            </p:cNvPicPr>
            <p:nvPr/>
          </p:nvPicPr>
          <p:blipFill>
            <a:blip r:embed="rId5"/>
            <a:stretch>
              <a:fillRect/>
            </a:stretch>
          </p:blipFill>
          <p:spPr>
            <a:xfrm>
              <a:off x="7648424" y="3853379"/>
              <a:ext cx="1533525" cy="2381250"/>
            </a:xfrm>
            <a:prstGeom prst="rect">
              <a:avLst/>
            </a:prstGeom>
          </p:spPr>
        </p:pic>
        <p:cxnSp>
          <p:nvCxnSpPr>
            <p:cNvPr id="15" name="直接箭头连接符 14">
              <a:extLst>
                <a:ext uri="{FF2B5EF4-FFF2-40B4-BE49-F238E27FC236}">
                  <a16:creationId xmlns:a16="http://schemas.microsoft.com/office/drawing/2014/main" id="{9BABB02C-B6AE-4775-976E-91B625E1E908}"/>
                </a:ext>
              </a:extLst>
            </p:cNvPr>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048FA39-C29A-4D11-A85E-6968C15DE124}"/>
                </a:ext>
              </a:extLst>
            </p:cNvPr>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E147F19-EA0F-4701-BF89-B5AA9B414A5B}"/>
                </a:ext>
              </a:extLst>
            </p:cNvPr>
            <p:cNvSpPr txBox="1"/>
            <p:nvPr/>
          </p:nvSpPr>
          <p:spPr>
            <a:xfrm>
              <a:off x="3590925" y="942975"/>
              <a:ext cx="1698625" cy="398780"/>
            </a:xfrm>
            <a:prstGeom prst="rect">
              <a:avLst/>
            </a:prstGeom>
            <a:noFill/>
          </p:spPr>
          <p:txBody>
            <a:bodyPr wrap="none" rtlCol="0">
              <a:spAutoFit/>
            </a:bodyPr>
            <a:lstStyle/>
            <a:p>
              <a:r>
                <a:rPr lang="en-US" altLang="zh-CN" sz="2000" b="1" dirty="0"/>
                <a:t>1</a:t>
              </a:r>
              <a:r>
                <a:rPr lang="ja-JP" altLang="en-US" sz="2000" b="1" dirty="0"/>
                <a:t>．閲覧と購入</a:t>
              </a:r>
            </a:p>
          </p:txBody>
        </p:sp>
        <p:sp>
          <p:nvSpPr>
            <p:cNvPr id="18" name="文本框 17">
              <a:extLst>
                <a:ext uri="{FF2B5EF4-FFF2-40B4-BE49-F238E27FC236}">
                  <a16:creationId xmlns:a16="http://schemas.microsoft.com/office/drawing/2014/main" id="{7F2FF1F4-9017-4054-9D52-5EE668868DC8}"/>
                </a:ext>
              </a:extLst>
            </p:cNvPr>
            <p:cNvSpPr txBox="1"/>
            <p:nvPr/>
          </p:nvSpPr>
          <p:spPr>
            <a:xfrm>
              <a:off x="8799195" y="3088005"/>
              <a:ext cx="1678305" cy="398780"/>
            </a:xfrm>
            <a:prstGeom prst="rect">
              <a:avLst/>
            </a:prstGeom>
            <a:noFill/>
          </p:spPr>
          <p:txBody>
            <a:bodyPr wrap="none" rtlCol="0">
              <a:spAutoFit/>
            </a:bodyPr>
            <a:lstStyle/>
            <a:p>
              <a:r>
                <a:rPr lang="en-US" altLang="zh-CN" sz="2000" b="1" dirty="0"/>
                <a:t>2</a:t>
              </a:r>
              <a:r>
                <a:rPr lang="ja-JP" altLang="en-US" sz="2000" b="1" dirty="0"/>
                <a:t>．データ記録</a:t>
              </a:r>
            </a:p>
          </p:txBody>
        </p:sp>
        <p:sp>
          <p:nvSpPr>
            <p:cNvPr id="19" name="文本框 18">
              <a:extLst>
                <a:ext uri="{FF2B5EF4-FFF2-40B4-BE49-F238E27FC236}">
                  <a16:creationId xmlns:a16="http://schemas.microsoft.com/office/drawing/2014/main" id="{0133D075-7706-40DB-A72A-F8184DAB86E6}"/>
                </a:ext>
              </a:extLst>
            </p:cNvPr>
            <p:cNvSpPr txBox="1"/>
            <p:nvPr/>
          </p:nvSpPr>
          <p:spPr>
            <a:xfrm>
              <a:off x="3897001" y="5537200"/>
              <a:ext cx="2599690" cy="398780"/>
            </a:xfrm>
            <a:prstGeom prst="rect">
              <a:avLst/>
            </a:prstGeom>
            <a:noFill/>
          </p:spPr>
          <p:txBody>
            <a:bodyPr wrap="none" rtlCol="0">
              <a:spAutoFit/>
            </a:bodyPr>
            <a:lstStyle/>
            <a:p>
              <a:r>
                <a:rPr lang="en-US" altLang="zh-CN" sz="2000" b="1" dirty="0"/>
                <a:t>3</a:t>
              </a:r>
              <a:r>
                <a:rPr lang="ja-JP" altLang="en-US" sz="2000" b="1" dirty="0"/>
                <a:t>．エンジンを呼び出す</a:t>
              </a:r>
            </a:p>
          </p:txBody>
        </p:sp>
        <p:sp>
          <p:nvSpPr>
            <p:cNvPr id="20" name="文本框 19">
              <a:extLst>
                <a:ext uri="{FF2B5EF4-FFF2-40B4-BE49-F238E27FC236}">
                  <a16:creationId xmlns:a16="http://schemas.microsoft.com/office/drawing/2014/main" id="{D07F8A45-92DC-45F6-A70F-96D24B6AF5A6}"/>
                </a:ext>
              </a:extLst>
            </p:cNvPr>
            <p:cNvSpPr txBox="1"/>
            <p:nvPr/>
          </p:nvSpPr>
          <p:spPr>
            <a:xfrm>
              <a:off x="3893232" y="4588300"/>
              <a:ext cx="1999615" cy="398780"/>
            </a:xfrm>
            <a:prstGeom prst="rect">
              <a:avLst/>
            </a:prstGeom>
            <a:noFill/>
          </p:spPr>
          <p:txBody>
            <a:bodyPr wrap="none" rtlCol="0">
              <a:spAutoFit/>
            </a:bodyPr>
            <a:lstStyle/>
            <a:p>
              <a:r>
                <a:rPr lang="en-US" altLang="zh-CN" sz="2000" b="1" dirty="0"/>
                <a:t>4</a:t>
              </a:r>
              <a:r>
                <a:rPr lang="ja-JP" altLang="en-US" sz="2000" b="1" dirty="0"/>
                <a:t>．レコメンド出力</a:t>
              </a:r>
            </a:p>
          </p:txBody>
        </p:sp>
        <p:sp>
          <p:nvSpPr>
            <p:cNvPr id="21" name="文本框 20">
              <a:extLst>
                <a:ext uri="{FF2B5EF4-FFF2-40B4-BE49-F238E27FC236}">
                  <a16:creationId xmlns:a16="http://schemas.microsoft.com/office/drawing/2014/main" id="{54B8107B-E730-40B2-A4BD-39F35047295D}"/>
                </a:ext>
              </a:extLst>
            </p:cNvPr>
            <p:cNvSpPr txBox="1"/>
            <p:nvPr/>
          </p:nvSpPr>
          <p:spPr>
            <a:xfrm>
              <a:off x="6618259" y="3117215"/>
              <a:ext cx="1503045" cy="398780"/>
            </a:xfrm>
            <a:prstGeom prst="rect">
              <a:avLst/>
            </a:prstGeom>
            <a:noFill/>
          </p:spPr>
          <p:txBody>
            <a:bodyPr wrap="none" rtlCol="0">
              <a:spAutoFit/>
            </a:bodyPr>
            <a:lstStyle/>
            <a:p>
              <a:r>
                <a:rPr lang="en-US" altLang="zh-CN" sz="2000" b="1" dirty="0"/>
                <a:t>5</a:t>
              </a:r>
              <a:r>
                <a:rPr lang="ja-JP" altLang="en-US" sz="2000" b="1" dirty="0"/>
                <a:t>．結果転送</a:t>
              </a:r>
            </a:p>
          </p:txBody>
        </p:sp>
        <p:sp>
          <p:nvSpPr>
            <p:cNvPr id="22" name="文本框 21">
              <a:extLst>
                <a:ext uri="{FF2B5EF4-FFF2-40B4-BE49-F238E27FC236}">
                  <a16:creationId xmlns:a16="http://schemas.microsoft.com/office/drawing/2014/main" id="{58987055-B53E-4FD6-A6B3-A14236A0EFE1}"/>
                </a:ext>
              </a:extLst>
            </p:cNvPr>
            <p:cNvSpPr txBox="1"/>
            <p:nvPr/>
          </p:nvSpPr>
          <p:spPr>
            <a:xfrm>
              <a:off x="3241675" y="1838960"/>
              <a:ext cx="2890520" cy="398780"/>
            </a:xfrm>
            <a:prstGeom prst="rect">
              <a:avLst/>
            </a:prstGeom>
            <a:noFill/>
          </p:spPr>
          <p:txBody>
            <a:bodyPr wrap="none" rtlCol="0">
              <a:spAutoFit/>
            </a:bodyPr>
            <a:lstStyle/>
            <a:p>
              <a:r>
                <a:rPr lang="en-US" altLang="zh-CN" sz="2000" b="1" dirty="0"/>
                <a:t>6</a:t>
              </a:r>
              <a:r>
                <a:rPr lang="ja-JP" altLang="en-US" sz="2000" b="1" dirty="0"/>
                <a:t>．おすすめアイテム表示</a:t>
              </a:r>
            </a:p>
          </p:txBody>
        </p:sp>
      </p:grpSp>
    </p:spTree>
    <p:extLst>
      <p:ext uri="{BB962C8B-B14F-4D97-AF65-F5344CB8AC3E}">
        <p14:creationId xmlns:p14="http://schemas.microsoft.com/office/powerpoint/2010/main" val="1692928762"/>
      </p:ext>
    </p:extLst>
  </p:cSld>
  <p:clrMapOvr>
    <a:masterClrMapping/>
  </p:clrMapOvr>
  <mc:AlternateContent xmlns:mc="http://schemas.openxmlformats.org/markup-compatibility/2006" xmlns:p14="http://schemas.microsoft.com/office/powerpoint/2010/main">
    <mc:Choice Requires="p14">
      <p:transition spd="slow" p14:dur="2000" advTm="44190"/>
    </mc:Choice>
    <mc:Fallback xmlns="">
      <p:transition spd="slow" advTm="4419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7874192" cy="3985723"/>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a:extLst>
              <a:ext uri="{FF2B5EF4-FFF2-40B4-BE49-F238E27FC236}">
                <a16:creationId xmlns:a16="http://schemas.microsoft.com/office/drawing/2014/main" id="{C6A2F86F-2158-41F6-AB9E-2577AD5D7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886715"/>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27783-A2B7-4AFF-830B-E9AF8566577D}"/>
              </a:ext>
            </a:extLst>
          </p:cNvPr>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a:extLst>
              <a:ext uri="{FF2B5EF4-FFF2-40B4-BE49-F238E27FC236}">
                <a16:creationId xmlns:a16="http://schemas.microsoft.com/office/drawing/2014/main" id="{B1131F97-DB22-4EBD-992F-C845829E393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r>
              <a:rPr lang="en-US" altLang="ja-JP" sz="2800" dirty="0"/>
              <a:t>[1]</a:t>
            </a:r>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r>
              <a:rPr lang="en-US" altLang="ja-JP" sz="2800" dirty="0"/>
              <a:t>[2]</a:t>
            </a:r>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Machines[3]</a:t>
            </a:r>
            <a:endParaRPr lang="zh-CN" altLang="en-US" sz="2800" dirty="0"/>
          </a:p>
        </p:txBody>
      </p:sp>
      <p:sp>
        <p:nvSpPr>
          <p:cNvPr id="5" name="文本框 4">
            <a:extLst>
              <a:ext uri="{FF2B5EF4-FFF2-40B4-BE49-F238E27FC236}">
                <a16:creationId xmlns:a16="http://schemas.microsoft.com/office/drawing/2014/main" id="{492CEADC-7D00-4E4C-A2BF-651839925587}"/>
              </a:ext>
            </a:extLst>
          </p:cNvPr>
          <p:cNvSpPr txBox="1"/>
          <p:nvPr/>
        </p:nvSpPr>
        <p:spPr>
          <a:xfrm>
            <a:off x="390144" y="5614417"/>
            <a:ext cx="11411711" cy="1477328"/>
          </a:xfrm>
          <a:prstGeom prst="rect">
            <a:avLst/>
          </a:prstGeom>
          <a:noFill/>
        </p:spPr>
        <p:txBody>
          <a:bodyPr wrap="square" rtlCol="0">
            <a:spAutoFit/>
          </a:bodyPr>
          <a:lstStyle/>
          <a:p>
            <a:r>
              <a:rPr lang="en-US" altLang="zh-CN" dirty="0"/>
              <a:t>[1]”Chapter 9 Recommendation Systems”. Mining of Massive Datasets. Stanford </a:t>
            </a:r>
            <a:r>
              <a:rPr lang="en-US" altLang="zh-CN" dirty="0" err="1"/>
              <a:t>InfoLab</a:t>
            </a:r>
            <a:r>
              <a:rPr lang="en-US" altLang="zh-CN" dirty="0"/>
              <a:t>, 2010, 307-327</a:t>
            </a:r>
          </a:p>
          <a:p>
            <a:r>
              <a:rPr lang="en-US" altLang="zh-CN" dirty="0"/>
              <a:t>[2]”9.1 Dimensionality Reduction”. Mining of Massive Datasets. Stanford </a:t>
            </a:r>
            <a:r>
              <a:rPr lang="en-US" altLang="zh-CN" dirty="0" err="1"/>
              <a:t>InfoLab</a:t>
            </a:r>
            <a:r>
              <a:rPr lang="en-US" altLang="zh-CN" dirty="0"/>
              <a:t>, 2010, 328-336</a:t>
            </a:r>
          </a:p>
          <a:p>
            <a:r>
              <a:rPr lang="en-US" altLang="zh-CN" dirty="0"/>
              <a:t>[3] </a:t>
            </a:r>
            <a:r>
              <a:rPr lang="zh-CN" altLang="en-US" dirty="0"/>
              <a:t>“</a:t>
            </a:r>
            <a:r>
              <a:rPr lang="en-US" altLang="zh-CN" dirty="0"/>
              <a:t>Introduction to Restricted Boltzmann Machines”</a:t>
            </a:r>
            <a:r>
              <a:rPr lang="zh-CN" altLang="en-US" dirty="0"/>
              <a:t>．</a:t>
            </a:r>
            <a:r>
              <a:rPr lang="en-US" altLang="zh-CN" dirty="0"/>
              <a:t>Edwin Chen's log</a:t>
            </a:r>
            <a:r>
              <a:rPr lang="zh-CN" altLang="en-US" dirty="0"/>
              <a:t>．</a:t>
            </a:r>
            <a:r>
              <a:rPr lang="en-US" altLang="zh-CN" dirty="0"/>
              <a:t>2011</a:t>
            </a:r>
            <a:r>
              <a:rPr lang="zh-CN" altLang="en-US" dirty="0"/>
              <a:t>．</a:t>
            </a:r>
            <a:r>
              <a:rPr lang="en-US" altLang="zh-CN" dirty="0"/>
              <a:t>http://blog.echen.me/2011/07/18/introduction-to-restricted-boltzmann-machines/</a:t>
            </a:r>
            <a:endParaRPr lang="zh-CN" altLang="en-US" dirty="0"/>
          </a:p>
          <a:p>
            <a:endParaRPr lang="zh-CN" altLang="en-US" dirty="0"/>
          </a:p>
        </p:txBody>
      </p:sp>
    </p:spTree>
    <p:extLst>
      <p:ext uri="{BB962C8B-B14F-4D97-AF65-F5344CB8AC3E}">
        <p14:creationId xmlns:p14="http://schemas.microsoft.com/office/powerpoint/2010/main" val="2198847191"/>
      </p:ext>
    </p:extLst>
  </p:cSld>
  <p:clrMapOvr>
    <a:masterClrMapping/>
  </p:clrMapOvr>
  <mc:AlternateContent xmlns:mc="http://schemas.openxmlformats.org/markup-compatibility/2006" xmlns:p14="http://schemas.microsoft.com/office/powerpoint/2010/main">
    <mc:Choice Requires="p14">
      <p:transition spd="slow" p14:dur="2000" advTm="9022"/>
    </mc:Choice>
    <mc:Fallback xmlns="">
      <p:transition spd="slow" advTm="902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a:extLst>
              <a:ext uri="{FF2B5EF4-FFF2-40B4-BE49-F238E27FC236}">
                <a16:creationId xmlns:a16="http://schemas.microsoft.com/office/drawing/2014/main" id="{0A59FDC7-B21E-48EA-841B-9578F2E4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80" y="3309889"/>
            <a:ext cx="4289363" cy="168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90950"/>
      </p:ext>
    </p:extLst>
  </p:cSld>
  <p:clrMapOvr>
    <a:masterClrMapping/>
  </p:clrMapOvr>
  <mc:AlternateContent xmlns:mc="http://schemas.openxmlformats.org/markup-compatibility/2006" xmlns:p14="http://schemas.microsoft.com/office/powerpoint/2010/main">
    <mc:Choice Requires="p14">
      <p:transition spd="slow" p14:dur="2000" advTm="12730"/>
    </mc:Choice>
    <mc:Fallback xmlns="">
      <p:transition spd="slow" advTm="1273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a:extLst>
              <a:ext uri="{FF2B5EF4-FFF2-40B4-BE49-F238E27FC236}">
                <a16:creationId xmlns:a16="http://schemas.microsoft.com/office/drawing/2014/main" id="{17A866E2-CE9E-4AEE-A50B-A4EA37A91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839" y="4392252"/>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098182"/>
      </p:ext>
    </p:extLst>
  </p:cSld>
  <p:clrMapOvr>
    <a:masterClrMapping/>
  </p:clrMapOvr>
  <mc:AlternateContent xmlns:mc="http://schemas.openxmlformats.org/markup-compatibility/2006" xmlns:p14="http://schemas.microsoft.com/office/powerpoint/2010/main">
    <mc:Choice Requires="p14">
      <p:transition spd="slow" p14:dur="2000" advTm="20296"/>
    </mc:Choice>
    <mc:Fallback xmlns="">
      <p:transition spd="slow" advTm="2029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a:extLst>
              <a:ext uri="{FF2B5EF4-FFF2-40B4-BE49-F238E27FC236}">
                <a16:creationId xmlns:a16="http://schemas.microsoft.com/office/drawing/2014/main" id="{68E7907B-8CDB-4F19-93BE-DEFD116CE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5" y="1737360"/>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377425"/>
      </p:ext>
    </p:extLst>
  </p:cSld>
  <p:clrMapOvr>
    <a:masterClrMapping/>
  </p:clrMapOvr>
  <mc:AlternateContent xmlns:mc="http://schemas.openxmlformats.org/markup-compatibility/2006" xmlns:p14="http://schemas.microsoft.com/office/powerpoint/2010/main">
    <mc:Choice Requires="p14">
      <p:transition spd="slow" p14:dur="2000" advTm="14476"/>
    </mc:Choice>
    <mc:Fallback xmlns="">
      <p:transition spd="slow" advTm="14476"/>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a:extLst>
              <a:ext uri="{FF2B5EF4-FFF2-40B4-BE49-F238E27FC236}">
                <a16:creationId xmlns:a16="http://schemas.microsoft.com/office/drawing/2014/main" id="{AD64B007-30C5-480F-BD5C-7FA99908C7F5}"/>
              </a:ext>
            </a:extLst>
          </p:cNvPr>
          <p:cNvPicPr>
            <a:picLocks noChangeAspect="1"/>
          </p:cNvPicPr>
          <p:nvPr/>
        </p:nvPicPr>
        <p:blipFill>
          <a:blip r:embed="rId2"/>
          <a:stretch>
            <a:fillRect/>
          </a:stretch>
        </p:blipFill>
        <p:spPr>
          <a:xfrm>
            <a:off x="1413618" y="2698520"/>
            <a:ext cx="1609725" cy="3429000"/>
          </a:xfrm>
          <a:prstGeom prst="rect">
            <a:avLst/>
          </a:prstGeom>
        </p:spPr>
      </p:pic>
      <p:sp>
        <p:nvSpPr>
          <p:cNvPr id="8" name="矩形 7">
            <a:extLst>
              <a:ext uri="{FF2B5EF4-FFF2-40B4-BE49-F238E27FC236}">
                <a16:creationId xmlns:a16="http://schemas.microsoft.com/office/drawing/2014/main" id="{29BC5CBC-5B82-4369-B400-BE699406301C}"/>
              </a:ext>
            </a:extLst>
          </p:cNvPr>
          <p:cNvSpPr/>
          <p:nvPr/>
        </p:nvSpPr>
        <p:spPr>
          <a:xfrm>
            <a:off x="91620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a:extLst>
              <a:ext uri="{FF2B5EF4-FFF2-40B4-BE49-F238E27FC236}">
                <a16:creationId xmlns:a16="http://schemas.microsoft.com/office/drawing/2014/main" id="{D1B57ED9-7EBF-494B-817E-48BAD7CB43A5}"/>
              </a:ext>
            </a:extLst>
          </p:cNvPr>
          <p:cNvSpPr/>
          <p:nvPr/>
        </p:nvSpPr>
        <p:spPr>
          <a:xfrm>
            <a:off x="29618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9A41713-412D-4650-87EE-46B8B6964439}"/>
              </a:ext>
            </a:extLst>
          </p:cNvPr>
          <p:cNvPicPr>
            <a:picLocks noChangeAspect="1"/>
          </p:cNvPicPr>
          <p:nvPr/>
        </p:nvPicPr>
        <p:blipFill>
          <a:blip r:embed="rId3"/>
          <a:stretch>
            <a:fillRect/>
          </a:stretch>
        </p:blipFill>
        <p:spPr>
          <a:xfrm>
            <a:off x="4192458" y="2723029"/>
            <a:ext cx="3405279" cy="2496272"/>
          </a:xfrm>
          <a:prstGeom prst="rect">
            <a:avLst/>
          </a:prstGeom>
        </p:spPr>
      </p:pic>
    </p:spTree>
    <p:extLst>
      <p:ext uri="{BB962C8B-B14F-4D97-AF65-F5344CB8AC3E}">
        <p14:creationId xmlns:p14="http://schemas.microsoft.com/office/powerpoint/2010/main" val="1399398729"/>
      </p:ext>
    </p:extLst>
  </p:cSld>
  <p:clrMapOvr>
    <a:masterClrMapping/>
  </p:clrMapOvr>
  <mc:AlternateContent xmlns:mc="http://schemas.openxmlformats.org/markup-compatibility/2006" xmlns:p14="http://schemas.microsoft.com/office/powerpoint/2010/main">
    <mc:Choice Requires="p14">
      <p:transition spd="slow" p14:dur="2000" advTm="9205"/>
    </mc:Choice>
    <mc:Fallback xmlns="">
      <p:transition spd="slow" advTm="9205"/>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のビンに入れて、色分布を取得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a:t>
            </a:r>
            <a:r>
              <a:rPr lang="ja-JP" altLang="en-US" sz="2400" dirty="0"/>
              <a:t>ビン</a:t>
            </a:r>
            <a:r>
              <a:rPr lang="ja-JP" altLang="en-US" sz="2200" dirty="0"/>
              <a:t>を決める</a:t>
            </a:r>
            <a:endParaRPr lang="en-US" altLang="ja-JP" sz="2200" dirty="0"/>
          </a:p>
          <a:p>
            <a:pPr marL="0" indent="0">
              <a:buNone/>
            </a:pPr>
            <a:endParaRPr lang="en-US" altLang="zh-CN" sz="2800" dirty="0"/>
          </a:p>
        </p:txBody>
      </p:sp>
      <p:sp>
        <p:nvSpPr>
          <p:cNvPr id="6" name="矩形 5">
            <a:extLst>
              <a:ext uri="{FF2B5EF4-FFF2-40B4-BE49-F238E27FC236}">
                <a16:creationId xmlns:a16="http://schemas.microsoft.com/office/drawing/2014/main" id="{53D4F297-D80D-4502-BE72-C37E29FED85D}"/>
              </a:ext>
            </a:extLst>
          </p:cNvPr>
          <p:cNvSpPr/>
          <p:nvPr/>
        </p:nvSpPr>
        <p:spPr>
          <a:xfrm>
            <a:off x="9055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a:extLst>
              <a:ext uri="{FF2B5EF4-FFF2-40B4-BE49-F238E27FC236}">
                <a16:creationId xmlns:a16="http://schemas.microsoft.com/office/drawing/2014/main" id="{B9771845-6A03-4B25-8216-4827385B46F5}"/>
              </a:ext>
            </a:extLst>
          </p:cNvPr>
          <p:cNvSpPr/>
          <p:nvPr/>
        </p:nvSpPr>
        <p:spPr>
          <a:xfrm>
            <a:off x="27380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AF6D0EB-9914-4D7A-9E3D-09864D1889A9}"/>
              </a:ext>
            </a:extLst>
          </p:cNvPr>
          <p:cNvPicPr>
            <a:picLocks noChangeAspect="1"/>
          </p:cNvPicPr>
          <p:nvPr/>
        </p:nvPicPr>
        <p:blipFill>
          <a:blip r:embed="rId2"/>
          <a:stretch>
            <a:fillRect/>
          </a:stretch>
        </p:blipFill>
        <p:spPr>
          <a:xfrm>
            <a:off x="3711452" y="2942385"/>
            <a:ext cx="3757973" cy="2984866"/>
          </a:xfrm>
          <a:prstGeom prst="rect">
            <a:avLst/>
          </a:prstGeom>
        </p:spPr>
      </p:pic>
      <p:pic>
        <p:nvPicPr>
          <p:cNvPr id="9" name="图片 1">
            <a:extLst>
              <a:ext uri="{FF2B5EF4-FFF2-40B4-BE49-F238E27FC236}">
                <a16:creationId xmlns:a16="http://schemas.microsoft.com/office/drawing/2014/main" id="{AF196D6D-6D00-4802-AE23-6866CCCD8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2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261448"/>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pic>
        <p:nvPicPr>
          <p:cNvPr id="7" name="图片 6">
            <a:extLst>
              <a:ext uri="{FF2B5EF4-FFF2-40B4-BE49-F238E27FC236}">
                <a16:creationId xmlns:a16="http://schemas.microsoft.com/office/drawing/2014/main" id="{89FABEC2-902F-4CDE-B543-5EF42C414842}"/>
              </a:ext>
            </a:extLst>
          </p:cNvPr>
          <p:cNvPicPr>
            <a:picLocks noChangeAspect="1"/>
          </p:cNvPicPr>
          <p:nvPr/>
        </p:nvPicPr>
        <p:blipFill>
          <a:blip r:embed="rId2"/>
          <a:stretch>
            <a:fillRect/>
          </a:stretch>
        </p:blipFill>
        <p:spPr>
          <a:xfrm>
            <a:off x="1245164" y="4536195"/>
            <a:ext cx="3786746" cy="895576"/>
          </a:xfrm>
          <a:prstGeom prst="rect">
            <a:avLst/>
          </a:prstGeom>
        </p:spPr>
      </p:pic>
      <p:cxnSp>
        <p:nvCxnSpPr>
          <p:cNvPr id="9" name="直接箭头连接符 8">
            <a:extLst>
              <a:ext uri="{FF2B5EF4-FFF2-40B4-BE49-F238E27FC236}">
                <a16:creationId xmlns:a16="http://schemas.microsoft.com/office/drawing/2014/main" id="{17C0264E-31E2-4BA8-8CF1-3446E88045D1}"/>
              </a:ext>
            </a:extLst>
          </p:cNvPr>
          <p:cNvCxnSpPr>
            <a:cxnSpLocks/>
            <a:stCxn id="7" idx="3"/>
          </p:cNvCxnSpPr>
          <p:nvPr/>
        </p:nvCxnSpPr>
        <p:spPr>
          <a:xfrm>
            <a:off x="5031910" y="4983983"/>
            <a:ext cx="2215423" cy="48701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F40AC7E-7A92-4F08-BE4B-40356A9987DB}"/>
              </a:ext>
            </a:extLst>
          </p:cNvPr>
          <p:cNvSpPr txBox="1"/>
          <p:nvPr/>
        </p:nvSpPr>
        <p:spPr>
          <a:xfrm>
            <a:off x="5367277" y="6063561"/>
            <a:ext cx="1266383" cy="255115"/>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a:extLst>
              <a:ext uri="{FF2B5EF4-FFF2-40B4-BE49-F238E27FC236}">
                <a16:creationId xmlns:a16="http://schemas.microsoft.com/office/drawing/2014/main" id="{16127023-60AB-4572-AB57-CCEEAB071588}"/>
              </a:ext>
            </a:extLst>
          </p:cNvPr>
          <p:cNvSpPr txBox="1"/>
          <p:nvPr/>
        </p:nvSpPr>
        <p:spPr>
          <a:xfrm>
            <a:off x="2520448" y="6063561"/>
            <a:ext cx="1086810" cy="255115"/>
          </a:xfrm>
          <a:prstGeom prst="rect">
            <a:avLst/>
          </a:prstGeom>
          <a:noFill/>
        </p:spPr>
        <p:txBody>
          <a:bodyPr wrap="none" rtlCol="0">
            <a:spAutoFit/>
          </a:bodyPr>
          <a:lstStyle/>
          <a:p>
            <a:r>
              <a:rPr lang="ja-JP" altLang="en-US" dirty="0"/>
              <a:t>商品色分布</a:t>
            </a:r>
            <a:endParaRPr lang="zh-CN" altLang="en-US" dirty="0"/>
          </a:p>
        </p:txBody>
      </p:sp>
      <p:sp>
        <p:nvSpPr>
          <p:cNvPr id="13" name="文本框 12">
            <a:extLst>
              <a:ext uri="{FF2B5EF4-FFF2-40B4-BE49-F238E27FC236}">
                <a16:creationId xmlns:a16="http://schemas.microsoft.com/office/drawing/2014/main" id="{B235B8C4-5F7C-4266-81F5-96E62F18C7FB}"/>
              </a:ext>
            </a:extLst>
          </p:cNvPr>
          <p:cNvSpPr txBox="1"/>
          <p:nvPr/>
        </p:nvSpPr>
        <p:spPr>
          <a:xfrm>
            <a:off x="8091214" y="6071229"/>
            <a:ext cx="2023715" cy="255115"/>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a:extLst>
              <a:ext uri="{FF2B5EF4-FFF2-40B4-BE49-F238E27FC236}">
                <a16:creationId xmlns:a16="http://schemas.microsoft.com/office/drawing/2014/main" id="{70D6A647-DCDD-4149-B570-21284FADD37D}"/>
              </a:ext>
            </a:extLst>
          </p:cNvPr>
          <p:cNvSpPr/>
          <p:nvPr/>
        </p:nvSpPr>
        <p:spPr>
          <a:xfrm>
            <a:off x="1097280" y="4185865"/>
            <a:ext cx="4082514" cy="16859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3BCAD0D2-1014-42CD-9D8B-A958426B06B4}"/>
              </a:ext>
            </a:extLst>
          </p:cNvPr>
          <p:cNvCxnSpPr>
            <a:cxnSpLocks/>
            <a:stCxn id="14" idx="3"/>
          </p:cNvCxnSpPr>
          <p:nvPr/>
        </p:nvCxnSpPr>
        <p:spPr>
          <a:xfrm flipV="1">
            <a:off x="51797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AEC7A7-450F-4F97-A8C3-3E182C70845B}"/>
              </a:ext>
            </a:extLst>
          </p:cNvPr>
          <p:cNvCxnSpPr>
            <a:cxnSpLocks/>
            <a:stCxn id="14" idx="3"/>
          </p:cNvCxnSpPr>
          <p:nvPr/>
        </p:nvCxnSpPr>
        <p:spPr>
          <a:xfrm flipV="1">
            <a:off x="51797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9593162-7303-4BDC-99DB-EBE26EF01781}"/>
              </a:ext>
            </a:extLst>
          </p:cNvPr>
          <p:cNvGrpSpPr/>
          <p:nvPr/>
        </p:nvGrpSpPr>
        <p:grpSpPr>
          <a:xfrm>
            <a:off x="7073166" y="2302984"/>
            <a:ext cx="4082514" cy="3743856"/>
            <a:chOff x="7073166" y="2302984"/>
            <a:chExt cx="4082514" cy="3743856"/>
          </a:xfrm>
        </p:grpSpPr>
        <p:sp>
          <p:nvSpPr>
            <p:cNvPr id="8" name="文本框 7">
              <a:extLst>
                <a:ext uri="{FF2B5EF4-FFF2-40B4-BE49-F238E27FC236}">
                  <a16:creationId xmlns:a16="http://schemas.microsoft.com/office/drawing/2014/main" id="{E1D07C33-665E-43A4-A060-8C16AA20C4F2}"/>
                </a:ext>
              </a:extLst>
            </p:cNvPr>
            <p:cNvSpPr txBox="1"/>
            <p:nvPr/>
          </p:nvSpPr>
          <p:spPr>
            <a:xfrm>
              <a:off x="8672184" y="5204756"/>
              <a:ext cx="861774" cy="819889"/>
            </a:xfrm>
            <a:prstGeom prst="rect">
              <a:avLst/>
            </a:prstGeom>
            <a:noFill/>
          </p:spPr>
          <p:txBody>
            <a:bodyPr vert="eaVert" wrap="square" rtlCol="0">
              <a:spAutoFit/>
            </a:bodyPr>
            <a:lstStyle/>
            <a:p>
              <a:r>
                <a:rPr lang="en-US" altLang="zh-CN" sz="4400" dirty="0"/>
                <a:t>…</a:t>
              </a:r>
              <a:endParaRPr lang="zh-CN" altLang="en-US" sz="4400" dirty="0"/>
            </a:p>
          </p:txBody>
        </p:sp>
        <p:sp>
          <p:nvSpPr>
            <p:cNvPr id="15" name="矩形: 圆角 14">
              <a:extLst>
                <a:ext uri="{FF2B5EF4-FFF2-40B4-BE49-F238E27FC236}">
                  <a16:creationId xmlns:a16="http://schemas.microsoft.com/office/drawing/2014/main" id="{09AC2A88-494D-4C37-81F1-31F82E48F29A}"/>
                </a:ext>
              </a:extLst>
            </p:cNvPr>
            <p:cNvSpPr/>
            <p:nvPr/>
          </p:nvSpPr>
          <p:spPr>
            <a:xfrm>
              <a:off x="7073166" y="2302984"/>
              <a:ext cx="4082514" cy="37438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F37D2D04-62AB-44D6-873F-ADA6BC088D49}"/>
                </a:ext>
              </a:extLst>
            </p:cNvPr>
            <p:cNvGrpSpPr/>
            <p:nvPr/>
          </p:nvGrpSpPr>
          <p:grpSpPr>
            <a:xfrm>
              <a:off x="7207581" y="2481996"/>
              <a:ext cx="3792405" cy="2190885"/>
              <a:chOff x="7207581" y="2481996"/>
              <a:chExt cx="3792405" cy="2190885"/>
            </a:xfrm>
          </p:grpSpPr>
          <p:pic>
            <p:nvPicPr>
              <p:cNvPr id="5" name="图片 4">
                <a:extLst>
                  <a:ext uri="{FF2B5EF4-FFF2-40B4-BE49-F238E27FC236}">
                    <a16:creationId xmlns:a16="http://schemas.microsoft.com/office/drawing/2014/main" id="{CEF06753-6255-449B-8650-D432E71C503D}"/>
                  </a:ext>
                </a:extLst>
              </p:cNvPr>
              <p:cNvPicPr>
                <a:picLocks noChangeAspect="1"/>
              </p:cNvPicPr>
              <p:nvPr/>
            </p:nvPicPr>
            <p:blipFill>
              <a:blip r:embed="rId3"/>
              <a:stretch>
                <a:fillRect/>
              </a:stretch>
            </p:blipFill>
            <p:spPr>
              <a:xfrm>
                <a:off x="7207581" y="2481996"/>
                <a:ext cx="3792405" cy="1038369"/>
              </a:xfrm>
              <a:prstGeom prst="rect">
                <a:avLst/>
              </a:prstGeom>
            </p:spPr>
          </p:pic>
          <p:pic>
            <p:nvPicPr>
              <p:cNvPr id="6" name="图片 5">
                <a:extLst>
                  <a:ext uri="{FF2B5EF4-FFF2-40B4-BE49-F238E27FC236}">
                    <a16:creationId xmlns:a16="http://schemas.microsoft.com/office/drawing/2014/main" id="{96B2A779-A117-4342-BB1A-90F7E28C053A}"/>
                  </a:ext>
                </a:extLst>
              </p:cNvPr>
              <p:cNvPicPr>
                <a:picLocks noChangeAspect="1"/>
              </p:cNvPicPr>
              <p:nvPr/>
            </p:nvPicPr>
            <p:blipFill>
              <a:blip r:embed="rId4"/>
              <a:stretch>
                <a:fillRect/>
              </a:stretch>
            </p:blipFill>
            <p:spPr>
              <a:xfrm>
                <a:off x="7207581" y="3734792"/>
                <a:ext cx="3790983" cy="938089"/>
              </a:xfrm>
              <a:prstGeom prst="rect">
                <a:avLst/>
              </a:prstGeom>
            </p:spPr>
          </p:pic>
          <p:sp>
            <p:nvSpPr>
              <p:cNvPr id="18" name="文本框 17">
                <a:extLst>
                  <a:ext uri="{FF2B5EF4-FFF2-40B4-BE49-F238E27FC236}">
                    <a16:creationId xmlns:a16="http://schemas.microsoft.com/office/drawing/2014/main" id="{C4D7EE6E-A9E7-43AA-8A05-20203889AEBD}"/>
                  </a:ext>
                </a:extLst>
              </p:cNvPr>
              <p:cNvSpPr txBox="1"/>
              <p:nvPr/>
            </p:nvSpPr>
            <p:spPr>
              <a:xfrm>
                <a:off x="8686800" y="2795451"/>
                <a:ext cx="505267" cy="369332"/>
              </a:xfrm>
              <a:prstGeom prst="rect">
                <a:avLst/>
              </a:prstGeom>
              <a:noFill/>
            </p:spPr>
            <p:txBody>
              <a:bodyPr wrap="none" rtlCol="0">
                <a:spAutoFit/>
              </a:bodyPr>
              <a:lstStyle/>
              <a:p>
                <a:r>
                  <a:rPr lang="en-US" altLang="ja-JP" dirty="0"/>
                  <a:t>CM</a:t>
                </a:r>
                <a:endParaRPr lang="zh-CN" altLang="en-US" dirty="0"/>
              </a:p>
            </p:txBody>
          </p:sp>
          <p:sp>
            <p:nvSpPr>
              <p:cNvPr id="19" name="文本框 18">
                <a:extLst>
                  <a:ext uri="{FF2B5EF4-FFF2-40B4-BE49-F238E27FC236}">
                    <a16:creationId xmlns:a16="http://schemas.microsoft.com/office/drawing/2014/main" id="{C5220EF7-10EA-4439-8264-A8EBA72A51C2}"/>
                  </a:ext>
                </a:extLst>
              </p:cNvPr>
              <p:cNvSpPr txBox="1"/>
              <p:nvPr/>
            </p:nvSpPr>
            <p:spPr>
              <a:xfrm>
                <a:off x="8686800" y="3834504"/>
                <a:ext cx="524503" cy="369332"/>
              </a:xfrm>
              <a:prstGeom prst="rect">
                <a:avLst/>
              </a:prstGeom>
              <a:noFill/>
            </p:spPr>
            <p:txBody>
              <a:bodyPr wrap="none" rtlCol="0">
                <a:spAutoFit/>
              </a:bodyPr>
              <a:lstStyle/>
              <a:p>
                <a:r>
                  <a:rPr lang="en-US" altLang="ja-JP" dirty="0"/>
                  <a:t>DM</a:t>
                </a:r>
                <a:endParaRPr lang="zh-CN" altLang="en-US" dirty="0"/>
              </a:p>
            </p:txBody>
          </p:sp>
        </p:grpSp>
      </p:grpSp>
    </p:spTree>
    <p:extLst>
      <p:ext uri="{BB962C8B-B14F-4D97-AF65-F5344CB8AC3E}">
        <p14:creationId xmlns:p14="http://schemas.microsoft.com/office/powerpoint/2010/main" val="3100431691"/>
      </p:ext>
    </p:extLst>
  </p:cSld>
  <p:clrMapOvr>
    <a:masterClrMapping/>
  </p:clrMapOvr>
  <mc:AlternateContent xmlns:mc="http://schemas.openxmlformats.org/markup-compatibility/2006" xmlns:p14="http://schemas.microsoft.com/office/powerpoint/2010/main">
    <mc:Choice Requires="p14">
      <p:transition spd="slow" p14:dur="2000" advTm="27892"/>
    </mc:Choice>
    <mc:Fallback xmlns="">
      <p:transition spd="slow" advTm="278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協調フィルタリング</a:t>
            </a:r>
            <a:endParaRPr lang="en-US" altLang="ja-JP" dirty="0"/>
          </a:p>
        </p:txBody>
      </p:sp>
      <p:sp>
        <p:nvSpPr>
          <p:cNvPr id="3" name="内容占位符 2">
            <a:extLst>
              <a:ext uri="{FF2B5EF4-FFF2-40B4-BE49-F238E27FC236}">
                <a16:creationId xmlns:a16="http://schemas.microsoft.com/office/drawing/2014/main" id="{C5EA540F-DA6F-47EF-830F-AD325A64CEE2}"/>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4019565006"/>
      </p:ext>
    </p:extLst>
  </p:cSld>
  <p:clrMapOvr>
    <a:masterClrMapping/>
  </p:clrMapOvr>
  <mc:AlternateContent xmlns:mc="http://schemas.openxmlformats.org/markup-compatibility/2006" xmlns:p14="http://schemas.microsoft.com/office/powerpoint/2010/main">
    <mc:Choice Requires="p14">
      <p:transition spd="slow" p14:dur="2000" advTm="28371"/>
    </mc:Choice>
    <mc:Fallback xmlns="">
      <p:transition spd="slow" advTm="2837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a:extLst>
              <a:ext uri="{FF2B5EF4-FFF2-40B4-BE49-F238E27FC236}">
                <a16:creationId xmlns:a16="http://schemas.microsoft.com/office/drawing/2014/main" id="{104E1CBF-63DF-4700-A67E-D83FE4DB2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a:extLst>
              <a:ext uri="{FF2B5EF4-FFF2-40B4-BE49-F238E27FC236}">
                <a16:creationId xmlns:a16="http://schemas.microsoft.com/office/drawing/2014/main" id="{27B0A18A-C377-4A03-A4B3-59794016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a:extLst>
              <a:ext uri="{FF2B5EF4-FFF2-40B4-BE49-F238E27FC236}">
                <a16:creationId xmlns:a16="http://schemas.microsoft.com/office/drawing/2014/main" id="{B4611755-EAA2-433D-B7C3-EE0428042EEA}"/>
              </a:ext>
            </a:extLst>
          </p:cNvPr>
          <p:cNvSpPr/>
          <p:nvPr/>
        </p:nvSpPr>
        <p:spPr>
          <a:xfrm rot="10800000">
            <a:off x="70122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a:extLst>
              <a:ext uri="{FF2B5EF4-FFF2-40B4-BE49-F238E27FC236}">
                <a16:creationId xmlns:a16="http://schemas.microsoft.com/office/drawing/2014/main" id="{FFCD009A-3F81-4E0A-893C-056F82D3AEB0}"/>
              </a:ext>
            </a:extLst>
          </p:cNvPr>
          <p:cNvSpPr/>
          <p:nvPr/>
        </p:nvSpPr>
        <p:spPr>
          <a:xfrm>
            <a:off x="70122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AE6C8AD1-A638-4AC4-A86F-6DE4BEB20C2C}"/>
              </a:ext>
            </a:extLst>
          </p:cNvPr>
          <p:cNvSpPr txBox="1"/>
          <p:nvPr/>
        </p:nvSpPr>
        <p:spPr>
          <a:xfrm>
            <a:off x="7199669" y="5864469"/>
            <a:ext cx="3996607" cy="369332"/>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a:extLst>
              <a:ext uri="{FF2B5EF4-FFF2-40B4-BE49-F238E27FC236}">
                <a16:creationId xmlns:a16="http://schemas.microsoft.com/office/drawing/2014/main" id="{3FE8D3CC-3575-4251-B1CE-0C953908CCCA}"/>
              </a:ext>
            </a:extLst>
          </p:cNvPr>
          <p:cNvSpPr txBox="1"/>
          <p:nvPr/>
        </p:nvSpPr>
        <p:spPr>
          <a:xfrm>
            <a:off x="7012231" y="1962654"/>
            <a:ext cx="3676006" cy="369332"/>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Tree>
    <p:extLst>
      <p:ext uri="{BB962C8B-B14F-4D97-AF65-F5344CB8AC3E}">
        <p14:creationId xmlns:p14="http://schemas.microsoft.com/office/powerpoint/2010/main" val="141505368"/>
      </p:ext>
    </p:extLst>
  </p:cSld>
  <p:clrMapOvr>
    <a:masterClrMapping/>
  </p:clrMapOvr>
  <mc:AlternateContent xmlns:mc="http://schemas.openxmlformats.org/markup-compatibility/2006" xmlns:p14="http://schemas.microsoft.com/office/powerpoint/2010/main">
    <mc:Choice Requires="p14">
      <p:transition spd="slow" p14:dur="2000" advTm="56745"/>
    </mc:Choice>
    <mc:Fallback xmlns="">
      <p:transition spd="slow" advTm="56745"/>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1434</TotalTime>
  <Words>4442</Words>
  <Application>Microsoft Office PowerPoint</Application>
  <PresentationFormat>宽屏</PresentationFormat>
  <Paragraphs>584</Paragraphs>
  <Slides>75</Slides>
  <Notes>25</Notes>
  <HiddenSlides>1</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85" baseType="lpstr">
      <vt:lpstr>ＭＳ Ｐゴシック</vt:lpstr>
      <vt:lpstr>ＭＳ Ｐゴシック</vt:lpstr>
      <vt:lpstr>游ゴシック</vt:lpstr>
      <vt:lpstr>等线</vt:lpstr>
      <vt:lpstr>宋体</vt:lpstr>
      <vt:lpstr>Calibri</vt:lpstr>
      <vt:lpstr>Calibri Light</vt:lpstr>
      <vt:lpstr>Wingdings</vt:lpstr>
      <vt:lpstr>回顾</vt:lpstr>
      <vt:lpstr>公式</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システム全体とレコメンドプロセス</vt:lpstr>
      <vt:lpstr>システム構築</vt:lpstr>
      <vt:lpstr>プラットフォーム選択</vt:lpstr>
      <vt:lpstr>レコメンダ―システム</vt:lpstr>
      <vt:lpstr>実証実験用IROYA通販サイト</vt:lpstr>
      <vt:lpstr>通販サイトとレコメンダ―システムの通信</vt:lpstr>
      <vt:lpstr>構築した各EC2</vt:lpstr>
      <vt:lpstr>エンジン実装</vt:lpstr>
      <vt:lpstr>ユーザーベースフィルタリング実装</vt:lpstr>
      <vt:lpstr>コンテンツベースフィルタリング実装（1/3）</vt:lpstr>
      <vt:lpstr>コンテンツベースフィルタリング実装（2/3）</vt:lpstr>
      <vt:lpstr>コンテンツベースフィルタリング実装（3/3）</vt:lpstr>
      <vt:lpstr>カラーベースフィルタリング実装（1/9）</vt:lpstr>
      <vt:lpstr>カラーベースフィルタリング実装（2/9）</vt:lpstr>
      <vt:lpstr>カラーベースフィルタリング実装（3/9）</vt:lpstr>
      <vt:lpstr>カラーベースフィルタリング実装（4/9）</vt:lpstr>
      <vt:lpstr>カラーベースフィルタリング実装（5/9）</vt:lpstr>
      <vt:lpstr>カラーベースフィルタリング実装（1/9）</vt:lpstr>
      <vt:lpstr>カラーベースフィルタリング実装（1/9）</vt:lpstr>
      <vt:lpstr>カラーベースフィルタリング実装（1/9）</vt:lpstr>
      <vt:lpstr>カラーベースフィルタリング実装（1/9）</vt:lpstr>
      <vt:lpstr>評価手法と実験結果分析</vt:lpstr>
      <vt:lpstr>評価プロセス</vt:lpstr>
      <vt:lpstr>評価指標：</vt:lpstr>
      <vt:lpstr>ユーザーテスト</vt:lpstr>
      <vt:lpstr>ユーザーテスト</vt:lpstr>
      <vt:lpstr>ユーザーテスト</vt:lpstr>
      <vt:lpstr>まとめと今後の課題</vt:lpstr>
      <vt:lpstr>まとめ</vt:lpstr>
      <vt:lpstr>今後の課題</vt:lpstr>
      <vt:lpstr>ご清聴ありがとうございました</vt:lpstr>
      <vt:lpstr>PowerPoint 演示文稿</vt:lpstr>
      <vt:lpstr>改善</vt:lpstr>
      <vt:lpstr>ユーザーテスト</vt:lpstr>
      <vt:lpstr>評価方法</vt:lpstr>
      <vt:lpstr>評価方法</vt:lpstr>
      <vt:lpstr>評価指標</vt:lpstr>
      <vt:lpstr>CTR（Click Through Rate）</vt:lpstr>
      <vt:lpstr>Pay per click</vt:lpstr>
      <vt:lpstr>購入決定までの時間</vt:lpstr>
      <vt:lpstr>ユーザーテスト</vt:lpstr>
      <vt:lpstr>ユーザーテスト</vt:lpstr>
      <vt:lpstr>ユーザーテスト</vt:lpstr>
      <vt:lpstr>改善後のユーザーテスト</vt:lpstr>
      <vt:lpstr>改善後のユーザーテスト</vt:lpstr>
      <vt:lpstr>改善後のユーザーテスト</vt:lpstr>
      <vt:lpstr>システム全体像</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yan du</cp:lastModifiedBy>
  <cp:revision>811</cp:revision>
  <dcterms:created xsi:type="dcterms:W3CDTF">2018-01-18T09:00:40Z</dcterms:created>
  <dcterms:modified xsi:type="dcterms:W3CDTF">2018-01-28T14:28:04Z</dcterms:modified>
</cp:coreProperties>
</file>